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70" r:id="rId2"/>
    <p:sldId id="257" r:id="rId3"/>
    <p:sldId id="269" r:id="rId4"/>
    <p:sldId id="271" r:id="rId5"/>
    <p:sldId id="272" r:id="rId6"/>
    <p:sldId id="259" r:id="rId7"/>
    <p:sldId id="273" r:id="rId8"/>
    <p:sldId id="261" r:id="rId9"/>
    <p:sldId id="262" r:id="rId10"/>
    <p:sldId id="263" r:id="rId11"/>
    <p:sldId id="274" r:id="rId12"/>
    <p:sldId id="276" r:id="rId13"/>
    <p:sldId id="277" r:id="rId14"/>
    <p:sldId id="275" r:id="rId15"/>
    <p:sldId id="264" r:id="rId16"/>
    <p:sldId id="265" r:id="rId17"/>
    <p:sldId id="266" r:id="rId18"/>
  </p:sldIdLst>
  <p:sldSz cx="14630400" cy="8229600"/>
  <p:notesSz cx="8229600" cy="14630400"/>
  <p:embeddedFontLst>
    <p:embeddedFont>
      <p:font typeface="Mongolian Baiti" panose="03000500000000000000" pitchFamily="66" charset="0"/>
      <p:regular r:id="rId20"/>
    </p:embeddedFont>
    <p:embeddedFont>
      <p:font typeface="Open Sans" panose="020B0606030504020204" pitchFamily="34" charset="0"/>
      <p:regular r:id="rId21"/>
      <p:bold r:id="rId22"/>
    </p:embeddedFont>
    <p:embeddedFont>
      <p:font typeface="Playfair Display Bold" panose="020B0604020202020204" charset="0"/>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D8AF0-5EDC-4BF9-8EC3-B3522306F2EE}" v="13" dt="2026-01-08T13:40:38.246"/>
    <p1510:client id="{A32B78D5-28B1-4F9F-AD3A-F8442EFBD9F1}" v="4" dt="2026-01-08T10:49:35.742"/>
    <p1510:client id="{D03AB618-33CA-424C-B300-56E3FB40D838}" v="153" dt="2026-01-08T09:33:55.6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rutha Agraharam" userId="20d3958aae52bb8b" providerId="LiveId" clId="{A8144A9B-1B10-4677-8B16-3F669A10C6F7}"/>
    <pc:docChg chg="undo custSel addSld delSld modSld sldOrd">
      <pc:chgData name="Amrutha Agraharam" userId="20d3958aae52bb8b" providerId="LiveId" clId="{A8144A9B-1B10-4677-8B16-3F669A10C6F7}" dt="2026-01-08T13:51:28.410" v="200"/>
      <pc:docMkLst>
        <pc:docMk/>
      </pc:docMkLst>
      <pc:sldChg chg="ord">
        <pc:chgData name="Amrutha Agraharam" userId="20d3958aae52bb8b" providerId="LiveId" clId="{A8144A9B-1B10-4677-8B16-3F669A10C6F7}" dt="2026-01-08T13:51:28.410" v="200"/>
        <pc:sldMkLst>
          <pc:docMk/>
          <pc:sldMk cId="0" sldId="259"/>
        </pc:sldMkLst>
      </pc:sldChg>
      <pc:sldChg chg="ord">
        <pc:chgData name="Amrutha Agraharam" userId="20d3958aae52bb8b" providerId="LiveId" clId="{A8144A9B-1B10-4677-8B16-3F669A10C6F7}" dt="2026-01-08T13:13:56.192" v="67"/>
        <pc:sldMkLst>
          <pc:docMk/>
          <pc:sldMk cId="0" sldId="262"/>
        </pc:sldMkLst>
      </pc:sldChg>
      <pc:sldChg chg="ord">
        <pc:chgData name="Amrutha Agraharam" userId="20d3958aae52bb8b" providerId="LiveId" clId="{A8144A9B-1B10-4677-8B16-3F669A10C6F7}" dt="2026-01-08T13:14:09.106" v="69"/>
        <pc:sldMkLst>
          <pc:docMk/>
          <pc:sldMk cId="0" sldId="264"/>
        </pc:sldMkLst>
      </pc:sldChg>
      <pc:sldChg chg="addSp modSp mod">
        <pc:chgData name="Amrutha Agraharam" userId="20d3958aae52bb8b" providerId="LiveId" clId="{A8144A9B-1B10-4677-8B16-3F669A10C6F7}" dt="2026-01-08T13:42:44.532" v="198" actId="14100"/>
        <pc:sldMkLst>
          <pc:docMk/>
          <pc:sldMk cId="1277674249" sldId="266"/>
        </pc:sldMkLst>
        <pc:spChg chg="mod">
          <ac:chgData name="Amrutha Agraharam" userId="20d3958aae52bb8b" providerId="LiveId" clId="{A8144A9B-1B10-4677-8B16-3F669A10C6F7}" dt="2026-01-08T13:42:13.154" v="196" actId="1076"/>
          <ac:spMkLst>
            <pc:docMk/>
            <pc:sldMk cId="1277674249" sldId="266"/>
            <ac:spMk id="3" creationId="{DD3AB84C-CFE6-CCD8-3B48-74D6AA293C8A}"/>
          </ac:spMkLst>
        </pc:spChg>
        <pc:picChg chg="add mod">
          <ac:chgData name="Amrutha Agraharam" userId="20d3958aae52bb8b" providerId="LiveId" clId="{A8144A9B-1B10-4677-8B16-3F669A10C6F7}" dt="2026-01-08T13:40:36.906" v="179"/>
          <ac:picMkLst>
            <pc:docMk/>
            <pc:sldMk cId="1277674249" sldId="266"/>
            <ac:picMk id="5" creationId="{5F2806F3-926E-17E9-AFF5-AE8BFF077BDF}"/>
          </ac:picMkLst>
        </pc:picChg>
        <pc:picChg chg="add mod">
          <ac:chgData name="Amrutha Agraharam" userId="20d3958aae52bb8b" providerId="LiveId" clId="{A8144A9B-1B10-4677-8B16-3F669A10C6F7}" dt="2026-01-08T13:42:44.532" v="198" actId="14100"/>
          <ac:picMkLst>
            <pc:docMk/>
            <pc:sldMk cId="1277674249" sldId="266"/>
            <ac:picMk id="7" creationId="{3D74F69A-5AAE-D460-902E-F06A19254805}"/>
          </ac:picMkLst>
        </pc:picChg>
      </pc:sldChg>
      <pc:sldChg chg="addSp delSp modSp mod">
        <pc:chgData name="Amrutha Agraharam" userId="20d3958aae52bb8b" providerId="LiveId" clId="{A8144A9B-1B10-4677-8B16-3F669A10C6F7}" dt="2026-01-08T10:50:52.587" v="63" actId="1076"/>
        <pc:sldMkLst>
          <pc:docMk/>
          <pc:sldMk cId="4231316850" sldId="270"/>
        </pc:sldMkLst>
        <pc:spChg chg="add del mod">
          <ac:chgData name="Amrutha Agraharam" userId="20d3958aae52bb8b" providerId="LiveId" clId="{A8144A9B-1B10-4677-8B16-3F669A10C6F7}" dt="2026-01-08T10:49:35.742" v="55"/>
          <ac:spMkLst>
            <pc:docMk/>
            <pc:sldMk cId="4231316850" sldId="270"/>
            <ac:spMk id="3" creationId="{2B4CF2A1-D902-D98C-DB3B-E2241BFDEC0E}"/>
          </ac:spMkLst>
        </pc:spChg>
        <pc:spChg chg="mod">
          <ac:chgData name="Amrutha Agraharam" userId="20d3958aae52bb8b" providerId="LiveId" clId="{A8144A9B-1B10-4677-8B16-3F669A10C6F7}" dt="2026-01-08T10:50:52.587" v="63" actId="1076"/>
          <ac:spMkLst>
            <pc:docMk/>
            <pc:sldMk cId="4231316850" sldId="270"/>
            <ac:spMk id="7" creationId="{88B59344-EFB1-536D-4D0C-0741D22FD055}"/>
          </ac:spMkLst>
        </pc:spChg>
        <pc:spChg chg="mod">
          <ac:chgData name="Amrutha Agraharam" userId="20d3958aae52bb8b" providerId="LiveId" clId="{A8144A9B-1B10-4677-8B16-3F669A10C6F7}" dt="2026-01-08T10:50:40.913" v="61" actId="1076"/>
          <ac:spMkLst>
            <pc:docMk/>
            <pc:sldMk cId="4231316850" sldId="270"/>
            <ac:spMk id="8" creationId="{34D50867-ED0C-C210-56DC-DEB906968A4D}"/>
          </ac:spMkLst>
        </pc:spChg>
      </pc:sldChg>
      <pc:sldChg chg="modSp mod">
        <pc:chgData name="Amrutha Agraharam" userId="20d3958aae52bb8b" providerId="LiveId" clId="{A8144A9B-1B10-4677-8B16-3F669A10C6F7}" dt="2026-01-08T13:31:19.672" v="166" actId="20577"/>
        <pc:sldMkLst>
          <pc:docMk/>
          <pc:sldMk cId="109808993" sldId="272"/>
        </pc:sldMkLst>
        <pc:spChg chg="mod">
          <ac:chgData name="Amrutha Agraharam" userId="20d3958aae52bb8b" providerId="LiveId" clId="{A8144A9B-1B10-4677-8B16-3F669A10C6F7}" dt="2026-01-08T13:31:19.672" v="166" actId="20577"/>
          <ac:spMkLst>
            <pc:docMk/>
            <pc:sldMk cId="109808993" sldId="272"/>
            <ac:spMk id="22" creationId="{4D0C43BC-EBF6-7979-9C3E-168EDCA6FCAE}"/>
          </ac:spMkLst>
        </pc:spChg>
        <pc:spChg chg="mod">
          <ac:chgData name="Amrutha Agraharam" userId="20d3958aae52bb8b" providerId="LiveId" clId="{A8144A9B-1B10-4677-8B16-3F669A10C6F7}" dt="2026-01-08T13:31:04.667" v="142" actId="1076"/>
          <ac:spMkLst>
            <pc:docMk/>
            <pc:sldMk cId="109808993" sldId="272"/>
            <ac:spMk id="23" creationId="{0FF672EA-FD0A-2162-9B20-418EB43F6691}"/>
          </ac:spMkLst>
        </pc:spChg>
      </pc:sldChg>
      <pc:sldChg chg="addSp modSp mod">
        <pc:chgData name="Amrutha Agraharam" userId="20d3958aae52bb8b" providerId="LiveId" clId="{A8144A9B-1B10-4677-8B16-3F669A10C6F7}" dt="2026-01-08T13:29:22.921" v="139" actId="208"/>
        <pc:sldMkLst>
          <pc:docMk/>
          <pc:sldMk cId="1880311301" sldId="274"/>
        </pc:sldMkLst>
        <pc:spChg chg="add">
          <ac:chgData name="Amrutha Agraharam" userId="20d3958aae52bb8b" providerId="LiveId" clId="{A8144A9B-1B10-4677-8B16-3F669A10C6F7}" dt="2026-01-08T13:27:35.314" v="114"/>
          <ac:spMkLst>
            <pc:docMk/>
            <pc:sldMk cId="1880311301" sldId="274"/>
            <ac:spMk id="2" creationId="{BE6744B1-6DA4-641F-A4D8-FF9E1EC28C19}"/>
          </ac:spMkLst>
        </pc:spChg>
        <pc:spChg chg="mod">
          <ac:chgData name="Amrutha Agraharam" userId="20d3958aae52bb8b" providerId="LiveId" clId="{A8144A9B-1B10-4677-8B16-3F669A10C6F7}" dt="2026-01-08T13:26:52.960" v="106" actId="1076"/>
          <ac:spMkLst>
            <pc:docMk/>
            <pc:sldMk cId="1880311301" sldId="274"/>
            <ac:spMk id="3" creationId="{7C9741A9-3020-C209-D935-B89AF3CF8B2F}"/>
          </ac:spMkLst>
        </pc:spChg>
        <pc:spChg chg="add">
          <ac:chgData name="Amrutha Agraharam" userId="20d3958aae52bb8b" providerId="LiveId" clId="{A8144A9B-1B10-4677-8B16-3F669A10C6F7}" dt="2026-01-08T13:28:20.786" v="123"/>
          <ac:spMkLst>
            <pc:docMk/>
            <pc:sldMk cId="1880311301" sldId="274"/>
            <ac:spMk id="5" creationId="{67DE2674-D058-24B2-557F-8A7524120730}"/>
          </ac:spMkLst>
        </pc:spChg>
        <pc:picChg chg="add mod">
          <ac:chgData name="Amrutha Agraharam" userId="20d3958aae52bb8b" providerId="LiveId" clId="{A8144A9B-1B10-4677-8B16-3F669A10C6F7}" dt="2026-01-08T13:27:51.224" v="120" actId="14100"/>
          <ac:picMkLst>
            <pc:docMk/>
            <pc:sldMk cId="1880311301" sldId="274"/>
            <ac:picMk id="4" creationId="{4B31718E-8372-BDE3-E5B6-F2DEFA05E2FC}"/>
          </ac:picMkLst>
        </pc:picChg>
        <pc:picChg chg="mod">
          <ac:chgData name="Amrutha Agraharam" userId="20d3958aae52bb8b" providerId="LiveId" clId="{A8144A9B-1B10-4677-8B16-3F669A10C6F7}" dt="2026-01-08T13:28:00.102" v="122" actId="14100"/>
          <ac:picMkLst>
            <pc:docMk/>
            <pc:sldMk cId="1880311301" sldId="274"/>
            <ac:picMk id="6" creationId="{88F3BA43-9571-C91D-CBA9-AD3D068CF383}"/>
          </ac:picMkLst>
        </pc:picChg>
        <pc:picChg chg="add mod">
          <ac:chgData name="Amrutha Agraharam" userId="20d3958aae52bb8b" providerId="LiveId" clId="{A8144A9B-1B10-4677-8B16-3F669A10C6F7}" dt="2026-01-08T13:29:22.921" v="139" actId="208"/>
          <ac:picMkLst>
            <pc:docMk/>
            <pc:sldMk cId="1880311301" sldId="274"/>
            <ac:picMk id="7" creationId="{B6AB9695-B675-0837-8113-B2D2E6A6DB92}"/>
          </ac:picMkLst>
        </pc:picChg>
        <pc:picChg chg="mod">
          <ac:chgData name="Amrutha Agraharam" userId="20d3958aae52bb8b" providerId="LiveId" clId="{A8144A9B-1B10-4677-8B16-3F669A10C6F7}" dt="2026-01-08T13:28:42.355" v="132" actId="1076"/>
          <ac:picMkLst>
            <pc:docMk/>
            <pc:sldMk cId="1880311301" sldId="274"/>
            <ac:picMk id="8" creationId="{291CE2CA-0DFC-0C52-4D3E-F54D56EA7A4C}"/>
          </ac:picMkLst>
        </pc:picChg>
      </pc:sldChg>
      <pc:sldChg chg="addSp modSp mod">
        <pc:chgData name="Amrutha Agraharam" userId="20d3958aae52bb8b" providerId="LiveId" clId="{A8144A9B-1B10-4677-8B16-3F669A10C6F7}" dt="2026-01-08T13:36:36.177" v="178" actId="14100"/>
        <pc:sldMkLst>
          <pc:docMk/>
          <pc:sldMk cId="4183252033" sldId="276"/>
        </pc:sldMkLst>
        <pc:picChg chg="mod">
          <ac:chgData name="Amrutha Agraharam" userId="20d3958aae52bb8b" providerId="LiveId" clId="{A8144A9B-1B10-4677-8B16-3F669A10C6F7}" dt="2026-01-08T13:36:30.589" v="176" actId="1076"/>
          <ac:picMkLst>
            <pc:docMk/>
            <pc:sldMk cId="4183252033" sldId="276"/>
            <ac:picMk id="3" creationId="{182D6DEF-24C4-0896-22BA-3E2431B12E20}"/>
          </ac:picMkLst>
        </pc:picChg>
        <pc:picChg chg="add mod">
          <ac:chgData name="Amrutha Agraharam" userId="20d3958aae52bb8b" providerId="LiveId" clId="{A8144A9B-1B10-4677-8B16-3F669A10C6F7}" dt="2026-01-08T13:36:26.827" v="175" actId="1076"/>
          <ac:picMkLst>
            <pc:docMk/>
            <pc:sldMk cId="4183252033" sldId="276"/>
            <ac:picMk id="4" creationId="{3FE70B72-BC1B-F28A-D897-AB6B83B4196B}"/>
          </ac:picMkLst>
        </pc:picChg>
        <pc:picChg chg="mod">
          <ac:chgData name="Amrutha Agraharam" userId="20d3958aae52bb8b" providerId="LiveId" clId="{A8144A9B-1B10-4677-8B16-3F669A10C6F7}" dt="2026-01-08T13:36:36.177" v="178" actId="14100"/>
          <ac:picMkLst>
            <pc:docMk/>
            <pc:sldMk cId="4183252033" sldId="276"/>
            <ac:picMk id="5" creationId="{B6180CD0-BE3B-C1D1-A70D-41A16ABF4913}"/>
          </ac:picMkLst>
        </pc:picChg>
      </pc:sldChg>
      <pc:sldChg chg="addSp delSp modSp new del mod">
        <pc:chgData name="Amrutha Agraharam" userId="20d3958aae52bb8b" providerId="LiveId" clId="{A8144A9B-1B10-4677-8B16-3F669A10C6F7}" dt="2026-01-08T13:21:58.898" v="102" actId="47"/>
        <pc:sldMkLst>
          <pc:docMk/>
          <pc:sldMk cId="4253071232" sldId="278"/>
        </pc:sldMkLst>
        <pc:spChg chg="add del mod">
          <ac:chgData name="Amrutha Agraharam" userId="20d3958aae52bb8b" providerId="LiveId" clId="{A8144A9B-1B10-4677-8B16-3F669A10C6F7}" dt="2026-01-08T13:21:56.048" v="101" actId="478"/>
          <ac:spMkLst>
            <pc:docMk/>
            <pc:sldMk cId="4253071232" sldId="278"/>
            <ac:spMk id="3" creationId="{DCD9CAF1-3CEC-8842-18CF-E11941B91CD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693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 Id="rId5" Type="http://schemas.openxmlformats.org/officeDocument/2006/relationships/image" Target="../media/image44.jpeg"/><Relationship Id="rId4" Type="http://schemas.openxmlformats.org/officeDocument/2006/relationships/image" Target="../media/image43.jpe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39750F2-90C5-A9A7-A2F0-0DE4D6D188D3}"/>
              </a:ext>
            </a:extLst>
          </p:cNvPr>
          <p:cNvPicPr>
            <a:picLocks noChangeAspect="1" noChangeArrowheads="1"/>
          </p:cNvPicPr>
          <p:nvPr/>
        </p:nvPicPr>
        <p:blipFill>
          <a:blip r:embed="rId2">
            <a:alphaModFix amt="19000"/>
            <a:extLst>
              <a:ext uri="{28A0092B-C50C-407E-A947-70E740481C1C}">
                <a14:useLocalDpi xmlns:a14="http://schemas.microsoft.com/office/drawing/2010/main" val="0"/>
              </a:ext>
            </a:extLst>
          </a:blip>
          <a:srcRect/>
          <a:stretch>
            <a:fillRect/>
          </a:stretch>
        </p:blipFill>
        <p:spPr bwMode="auto">
          <a:xfrm>
            <a:off x="0" y="0"/>
            <a:ext cx="14630400" cy="83299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DC9FCE2-676C-A5D6-AFF4-0FD68593089C}"/>
              </a:ext>
            </a:extLst>
          </p:cNvPr>
          <p:cNvSpPr/>
          <p:nvPr/>
        </p:nvSpPr>
        <p:spPr>
          <a:xfrm>
            <a:off x="12801600" y="7738946"/>
            <a:ext cx="1728439" cy="390293"/>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07ADDBC-DFA2-5613-AC81-739EC21F9714}"/>
              </a:ext>
            </a:extLst>
          </p:cNvPr>
          <p:cNvSpPr txBox="1"/>
          <p:nvPr/>
        </p:nvSpPr>
        <p:spPr>
          <a:xfrm>
            <a:off x="1838325" y="1147050"/>
            <a:ext cx="11453464" cy="707886"/>
          </a:xfrm>
          <a:prstGeom prst="rect">
            <a:avLst/>
          </a:prstGeom>
          <a:noFill/>
        </p:spPr>
        <p:txBody>
          <a:bodyPr wrap="square">
            <a:spAutoFit/>
          </a:bodyPr>
          <a:lstStyle/>
          <a:p>
            <a:pPr>
              <a:buNone/>
            </a:pPr>
            <a:r>
              <a:rPr lang="en-US" sz="4000" b="1" dirty="0">
                <a:latin typeface="Playfair Display Bold" panose="020B0604020202020204" charset="0"/>
              </a:rPr>
              <a:t>Infosys Springboard Virtual Internship Project</a:t>
            </a:r>
          </a:p>
        </p:txBody>
      </p:sp>
      <p:sp>
        <p:nvSpPr>
          <p:cNvPr id="6" name="TextBox 5">
            <a:extLst>
              <a:ext uri="{FF2B5EF4-FFF2-40B4-BE49-F238E27FC236}">
                <a16:creationId xmlns:a16="http://schemas.microsoft.com/office/drawing/2014/main" id="{132DB14E-5388-F8DF-3C56-727AFC3080BE}"/>
              </a:ext>
            </a:extLst>
          </p:cNvPr>
          <p:cNvSpPr txBox="1"/>
          <p:nvPr/>
        </p:nvSpPr>
        <p:spPr>
          <a:xfrm>
            <a:off x="3135932" y="2501384"/>
            <a:ext cx="8858250" cy="1077218"/>
          </a:xfrm>
          <a:prstGeom prst="rect">
            <a:avLst/>
          </a:prstGeom>
          <a:noFill/>
        </p:spPr>
        <p:txBody>
          <a:bodyPr wrap="square">
            <a:spAutoFit/>
          </a:bodyPr>
          <a:lstStyle/>
          <a:p>
            <a:pPr>
              <a:buNone/>
            </a:pPr>
            <a:r>
              <a:rPr lang="en-IN" sz="3200" b="1" dirty="0">
                <a:latin typeface="Playfair Display Bold" panose="020B0604020202020204" charset="0"/>
              </a:rPr>
              <a:t>         </a:t>
            </a:r>
            <a:r>
              <a:rPr lang="en-IN" sz="3200" b="1" dirty="0" err="1">
                <a:latin typeface="Playfair Display Bold" panose="020B0604020202020204" charset="0"/>
              </a:rPr>
              <a:t>InsurAI</a:t>
            </a:r>
            <a:r>
              <a:rPr lang="en-IN" sz="3200" b="1" dirty="0">
                <a:latin typeface="Playfair Display Bold" panose="020B0604020202020204" charset="0"/>
              </a:rPr>
              <a:t> - Corporate Policy Automation</a:t>
            </a:r>
          </a:p>
          <a:p>
            <a:pPr>
              <a:buNone/>
            </a:pPr>
            <a:r>
              <a:rPr lang="en-IN" sz="3200" b="1" dirty="0">
                <a:latin typeface="Playfair Display Bold" panose="020B0604020202020204" charset="0"/>
              </a:rPr>
              <a:t>                     and Intelligence System</a:t>
            </a:r>
          </a:p>
        </p:txBody>
      </p:sp>
      <p:sp>
        <p:nvSpPr>
          <p:cNvPr id="7" name="TextBox 6">
            <a:extLst>
              <a:ext uri="{FF2B5EF4-FFF2-40B4-BE49-F238E27FC236}">
                <a16:creationId xmlns:a16="http://schemas.microsoft.com/office/drawing/2014/main" id="{88B59344-EFB1-536D-4D0C-0741D22FD055}"/>
              </a:ext>
            </a:extLst>
          </p:cNvPr>
          <p:cNvSpPr txBox="1"/>
          <p:nvPr/>
        </p:nvSpPr>
        <p:spPr>
          <a:xfrm>
            <a:off x="3240823" y="4235255"/>
            <a:ext cx="7315200" cy="523220"/>
          </a:xfrm>
          <a:prstGeom prst="rect">
            <a:avLst/>
          </a:prstGeom>
          <a:noFill/>
        </p:spPr>
        <p:txBody>
          <a:bodyPr wrap="square">
            <a:spAutoFit/>
          </a:bodyPr>
          <a:lstStyle/>
          <a:p>
            <a:pPr algn="ctr">
              <a:buNone/>
            </a:pPr>
            <a:r>
              <a:rPr lang="en-IN" sz="2800" b="1" dirty="0">
                <a:effectLst/>
                <a:latin typeface="Playfair Display Bold" panose="020B0604020202020204" charset="0"/>
              </a:rPr>
              <a:t>Presented By</a:t>
            </a:r>
          </a:p>
        </p:txBody>
      </p:sp>
      <p:sp>
        <p:nvSpPr>
          <p:cNvPr id="8" name="TextBox 7">
            <a:extLst>
              <a:ext uri="{FF2B5EF4-FFF2-40B4-BE49-F238E27FC236}">
                <a16:creationId xmlns:a16="http://schemas.microsoft.com/office/drawing/2014/main" id="{34D50867-ED0C-C210-56DC-DEB906968A4D}"/>
              </a:ext>
            </a:extLst>
          </p:cNvPr>
          <p:cNvSpPr txBox="1"/>
          <p:nvPr/>
        </p:nvSpPr>
        <p:spPr>
          <a:xfrm>
            <a:off x="5597912" y="5023811"/>
            <a:ext cx="7315200" cy="1938992"/>
          </a:xfrm>
          <a:prstGeom prst="rect">
            <a:avLst/>
          </a:prstGeom>
          <a:noFill/>
        </p:spPr>
        <p:txBody>
          <a:bodyPr wrap="square">
            <a:spAutoFit/>
          </a:bodyPr>
          <a:lstStyle/>
          <a:p>
            <a:r>
              <a:rPr lang="en-IN" sz="2400" dirty="0">
                <a:latin typeface="Mongolian Baiti" panose="03000500000000000000" pitchFamily="66" charset="0"/>
                <a:ea typeface="Open Sans" panose="020B0606030504020204" pitchFamily="34" charset="0"/>
                <a:cs typeface="Mongolian Baiti" panose="03000500000000000000" pitchFamily="66" charset="0"/>
              </a:rPr>
              <a:t>Murali Krishna </a:t>
            </a:r>
            <a:r>
              <a:rPr lang="en-IN" sz="2400" dirty="0" err="1">
                <a:latin typeface="Mongolian Baiti" panose="03000500000000000000" pitchFamily="66" charset="0"/>
                <a:ea typeface="Open Sans" panose="020B0606030504020204" pitchFamily="34" charset="0"/>
                <a:cs typeface="Mongolian Baiti" panose="03000500000000000000" pitchFamily="66" charset="0"/>
              </a:rPr>
              <a:t>Nagiri</a:t>
            </a:r>
            <a:endParaRPr lang="en-IN" sz="2400" dirty="0">
              <a:latin typeface="Mongolian Baiti" panose="03000500000000000000" pitchFamily="66" charset="0"/>
              <a:ea typeface="Open Sans" panose="020B0606030504020204" pitchFamily="34" charset="0"/>
              <a:cs typeface="Mongolian Baiti" panose="03000500000000000000" pitchFamily="66" charset="0"/>
            </a:endParaRPr>
          </a:p>
          <a:p>
            <a:r>
              <a:rPr lang="en-IN" sz="2400" dirty="0">
                <a:latin typeface="Mongolian Baiti" panose="03000500000000000000" pitchFamily="66" charset="0"/>
                <a:ea typeface="Open Sans" panose="020B0606030504020204" pitchFamily="34" charset="0"/>
                <a:cs typeface="Mongolian Baiti" panose="03000500000000000000" pitchFamily="66" charset="0"/>
              </a:rPr>
              <a:t>Varshith Vuppala</a:t>
            </a:r>
          </a:p>
          <a:p>
            <a:r>
              <a:rPr lang="en-IN" sz="2400" dirty="0">
                <a:latin typeface="Mongolian Baiti" panose="03000500000000000000" pitchFamily="66" charset="0"/>
                <a:ea typeface="Open Sans" panose="020B0606030504020204" pitchFamily="34" charset="0"/>
                <a:cs typeface="Mongolian Baiti" panose="03000500000000000000" pitchFamily="66" charset="0"/>
              </a:rPr>
              <a:t>Likitha </a:t>
            </a:r>
            <a:r>
              <a:rPr lang="en-IN" sz="2400" dirty="0" err="1">
                <a:latin typeface="Mongolian Baiti" panose="03000500000000000000" pitchFamily="66" charset="0"/>
                <a:ea typeface="Open Sans" panose="020B0606030504020204" pitchFamily="34" charset="0"/>
                <a:cs typeface="Mongolian Baiti" panose="03000500000000000000" pitchFamily="66" charset="0"/>
              </a:rPr>
              <a:t>Markonda</a:t>
            </a:r>
            <a:endParaRPr lang="en-IN" sz="2400" dirty="0">
              <a:latin typeface="Mongolian Baiti" panose="03000500000000000000" pitchFamily="66" charset="0"/>
              <a:ea typeface="Open Sans" panose="020B0606030504020204" pitchFamily="34" charset="0"/>
              <a:cs typeface="Mongolian Baiti" panose="03000500000000000000" pitchFamily="66" charset="0"/>
            </a:endParaRPr>
          </a:p>
          <a:p>
            <a:r>
              <a:rPr lang="en-IN" sz="2400" dirty="0">
                <a:latin typeface="Mongolian Baiti" panose="03000500000000000000" pitchFamily="66" charset="0"/>
                <a:ea typeface="Open Sans" panose="020B0606030504020204" pitchFamily="34" charset="0"/>
                <a:cs typeface="Mongolian Baiti" panose="03000500000000000000" pitchFamily="66" charset="0"/>
              </a:rPr>
              <a:t>Rochak Jain</a:t>
            </a:r>
          </a:p>
          <a:p>
            <a:r>
              <a:rPr lang="en-IN" sz="2400" dirty="0">
                <a:latin typeface="Mongolian Baiti" panose="03000500000000000000" pitchFamily="66" charset="0"/>
                <a:ea typeface="Open Sans" panose="020B0606030504020204" pitchFamily="34" charset="0"/>
                <a:cs typeface="Mongolian Baiti" panose="03000500000000000000" pitchFamily="66" charset="0"/>
              </a:rPr>
              <a:t>Amrutha Agraharam</a:t>
            </a:r>
          </a:p>
        </p:txBody>
      </p:sp>
    </p:spTree>
    <p:extLst>
      <p:ext uri="{BB962C8B-B14F-4D97-AF65-F5344CB8AC3E}">
        <p14:creationId xmlns:p14="http://schemas.microsoft.com/office/powerpoint/2010/main" val="4231316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11868" y="444341"/>
            <a:ext cx="2922032" cy="196810"/>
          </a:xfrm>
          <a:prstGeom prst="rect">
            <a:avLst/>
          </a:prstGeom>
          <a:noFill/>
          <a:ln/>
        </p:spPr>
        <p:txBody>
          <a:bodyPr wrap="none" lIns="0" tIns="0" rIns="0" bIns="0" rtlCol="0" anchor="t"/>
          <a:lstStyle/>
          <a:p>
            <a:pPr marL="0" indent="0" algn="l">
              <a:lnSpc>
                <a:spcPts val="1550"/>
              </a:lnSpc>
              <a:buNone/>
            </a:pPr>
            <a:r>
              <a:rPr lang="en-US" sz="3200" b="1" dirty="0">
                <a:solidFill>
                  <a:srgbClr val="101014"/>
                </a:solidFill>
                <a:latin typeface="Playfair Display Bold" pitchFamily="34" charset="0"/>
                <a:ea typeface="Playfair Display Bold" pitchFamily="34" charset="-122"/>
                <a:cs typeface="Playfair Display Bold" pitchFamily="34" charset="-120"/>
              </a:rPr>
              <a:t>Streamlined Workflow Example</a:t>
            </a:r>
            <a:endParaRPr lang="en-US" sz="3200" dirty="0"/>
          </a:p>
        </p:txBody>
      </p:sp>
      <p:pic>
        <p:nvPicPr>
          <p:cNvPr id="3" name="Image 0" descr="preencoded.png"/>
          <p:cNvPicPr>
            <a:picLocks noChangeAspect="1"/>
          </p:cNvPicPr>
          <p:nvPr/>
        </p:nvPicPr>
        <p:blipFill>
          <a:blip r:embed="rId3"/>
          <a:stretch>
            <a:fillRect/>
          </a:stretch>
        </p:blipFill>
        <p:spPr>
          <a:xfrm>
            <a:off x="6411868" y="772359"/>
            <a:ext cx="105013" cy="105013"/>
          </a:xfrm>
          <a:prstGeom prst="rect">
            <a:avLst/>
          </a:prstGeom>
        </p:spPr>
      </p:pic>
      <p:sp>
        <p:nvSpPr>
          <p:cNvPr id="4" name="Shape 1"/>
          <p:cNvSpPr/>
          <p:nvPr/>
        </p:nvSpPr>
        <p:spPr>
          <a:xfrm>
            <a:off x="6464374" y="800397"/>
            <a:ext cx="7433786" cy="15240"/>
          </a:xfrm>
          <a:prstGeom prst="rect">
            <a:avLst/>
          </a:prstGeom>
          <a:solidFill>
            <a:srgbClr val="101014"/>
          </a:solidFill>
          <a:ln/>
        </p:spPr>
      </p:sp>
      <p:sp>
        <p:nvSpPr>
          <p:cNvPr id="5" name="Text 2"/>
          <p:cNvSpPr/>
          <p:nvPr/>
        </p:nvSpPr>
        <p:spPr>
          <a:xfrm>
            <a:off x="6411868" y="1005364"/>
            <a:ext cx="1616393" cy="164068"/>
          </a:xfrm>
          <a:prstGeom prst="rect">
            <a:avLst/>
          </a:prstGeom>
          <a:noFill/>
          <a:ln/>
        </p:spPr>
        <p:txBody>
          <a:bodyPr wrap="none" lIns="0" tIns="0" rIns="0" bIns="0" rtlCol="0" anchor="t"/>
          <a:lstStyle/>
          <a:p>
            <a:pPr marL="0" indent="0" algn="l">
              <a:lnSpc>
                <a:spcPts val="1250"/>
              </a:lnSpc>
              <a:buNone/>
            </a:pPr>
            <a:r>
              <a:rPr lang="en-US" sz="1400" b="1" dirty="0">
                <a:solidFill>
                  <a:srgbClr val="39393C"/>
                </a:solidFill>
                <a:latin typeface="Playfair Display Bold" pitchFamily="34" charset="0"/>
                <a:ea typeface="Playfair Display Bold" pitchFamily="34" charset="-122"/>
                <a:cs typeface="Playfair Display Bold" pitchFamily="34" charset="-120"/>
              </a:rPr>
              <a:t>Admin Initiates User Setup</a:t>
            </a:r>
            <a:endParaRPr lang="en-US" sz="1400" dirty="0"/>
          </a:p>
        </p:txBody>
      </p:sp>
      <p:sp>
        <p:nvSpPr>
          <p:cNvPr id="6" name="Text 3"/>
          <p:cNvSpPr/>
          <p:nvPr/>
        </p:nvSpPr>
        <p:spPr>
          <a:xfrm>
            <a:off x="6411868" y="1274445"/>
            <a:ext cx="7433786" cy="167997"/>
          </a:xfrm>
          <a:prstGeom prst="rect">
            <a:avLst/>
          </a:prstGeom>
          <a:noFill/>
          <a:ln/>
        </p:spPr>
        <p:txBody>
          <a:bodyPr wrap="none" lIns="0" tIns="0" rIns="0" bIns="0" rtlCol="0" anchor="t"/>
          <a:lstStyle/>
          <a:p>
            <a:pPr marL="0" indent="0" algn="l">
              <a:lnSpc>
                <a:spcPts val="1300"/>
              </a:lnSpc>
              <a:buNone/>
            </a:pPr>
            <a:r>
              <a:rPr lang="en-US" sz="1200" dirty="0">
                <a:solidFill>
                  <a:srgbClr val="39393C"/>
                </a:solidFill>
                <a:latin typeface="Open Sans" pitchFamily="34" charset="0"/>
                <a:ea typeface="Open Sans" pitchFamily="34" charset="-122"/>
                <a:cs typeface="Open Sans" pitchFamily="34" charset="-120"/>
              </a:rPr>
              <a:t>Admin logs in and registers HR and Agent profiles.</a:t>
            </a:r>
            <a:endParaRPr lang="en-US" sz="1200" dirty="0"/>
          </a:p>
        </p:txBody>
      </p:sp>
      <p:pic>
        <p:nvPicPr>
          <p:cNvPr id="7" name="Image 1" descr="preencoded.png"/>
          <p:cNvPicPr>
            <a:picLocks noChangeAspect="1"/>
          </p:cNvPicPr>
          <p:nvPr/>
        </p:nvPicPr>
        <p:blipFill>
          <a:blip r:embed="rId4"/>
          <a:stretch>
            <a:fillRect/>
          </a:stretch>
        </p:blipFill>
        <p:spPr>
          <a:xfrm>
            <a:off x="6411868" y="1639253"/>
            <a:ext cx="105013" cy="105013"/>
          </a:xfrm>
          <a:prstGeom prst="rect">
            <a:avLst/>
          </a:prstGeom>
        </p:spPr>
      </p:pic>
      <p:sp>
        <p:nvSpPr>
          <p:cNvPr id="8" name="Shape 4"/>
          <p:cNvSpPr/>
          <p:nvPr/>
        </p:nvSpPr>
        <p:spPr>
          <a:xfrm>
            <a:off x="6395286" y="1646955"/>
            <a:ext cx="7433786" cy="15240"/>
          </a:xfrm>
          <a:prstGeom prst="rect">
            <a:avLst/>
          </a:prstGeom>
          <a:solidFill>
            <a:srgbClr val="101014"/>
          </a:solidFill>
          <a:ln/>
        </p:spPr>
      </p:sp>
      <p:sp>
        <p:nvSpPr>
          <p:cNvPr id="9" name="Text 5"/>
          <p:cNvSpPr/>
          <p:nvPr/>
        </p:nvSpPr>
        <p:spPr>
          <a:xfrm>
            <a:off x="6411868" y="1872258"/>
            <a:ext cx="1312783" cy="164068"/>
          </a:xfrm>
          <a:prstGeom prst="rect">
            <a:avLst/>
          </a:prstGeom>
          <a:noFill/>
          <a:ln/>
        </p:spPr>
        <p:txBody>
          <a:bodyPr wrap="none" lIns="0" tIns="0" rIns="0" bIns="0" rtlCol="0" anchor="t"/>
          <a:lstStyle/>
          <a:p>
            <a:pPr marL="0" indent="0" algn="l">
              <a:lnSpc>
                <a:spcPts val="1250"/>
              </a:lnSpc>
              <a:buNone/>
            </a:pPr>
            <a:r>
              <a:rPr lang="en-US" sz="1400" b="1" dirty="0">
                <a:solidFill>
                  <a:srgbClr val="39393C"/>
                </a:solidFill>
                <a:latin typeface="Playfair Display Bold" pitchFamily="34" charset="0"/>
                <a:ea typeface="Playfair Display Bold" pitchFamily="34" charset="-122"/>
                <a:cs typeface="Playfair Display Bold" pitchFamily="34" charset="-120"/>
              </a:rPr>
              <a:t>HR &amp; Agent Login</a:t>
            </a:r>
            <a:endParaRPr lang="en-US" sz="1400" dirty="0"/>
          </a:p>
        </p:txBody>
      </p:sp>
      <p:sp>
        <p:nvSpPr>
          <p:cNvPr id="10" name="Text 6"/>
          <p:cNvSpPr/>
          <p:nvPr/>
        </p:nvSpPr>
        <p:spPr>
          <a:xfrm>
            <a:off x="6411868" y="2141339"/>
            <a:ext cx="7433786" cy="167997"/>
          </a:xfrm>
          <a:prstGeom prst="rect">
            <a:avLst/>
          </a:prstGeom>
          <a:noFill/>
          <a:ln/>
        </p:spPr>
        <p:txBody>
          <a:bodyPr wrap="none" lIns="0" tIns="0" rIns="0" bIns="0" rtlCol="0" anchor="t"/>
          <a:lstStyle/>
          <a:p>
            <a:pPr marL="0" indent="0" algn="l">
              <a:lnSpc>
                <a:spcPts val="1300"/>
              </a:lnSpc>
              <a:buNone/>
            </a:pPr>
            <a:r>
              <a:rPr lang="en-US" sz="1200" dirty="0">
                <a:solidFill>
                  <a:srgbClr val="39393C"/>
                </a:solidFill>
                <a:latin typeface="Open Sans" pitchFamily="34" charset="0"/>
                <a:ea typeface="Open Sans" pitchFamily="34" charset="-122"/>
                <a:cs typeface="Open Sans" pitchFamily="34" charset="-120"/>
              </a:rPr>
              <a:t>HR and Agents log into their respective portals to manage operations</a:t>
            </a:r>
            <a:r>
              <a:rPr lang="en-US" sz="800" dirty="0">
                <a:solidFill>
                  <a:srgbClr val="39393C"/>
                </a:solidFill>
                <a:latin typeface="Open Sans" pitchFamily="34" charset="0"/>
                <a:ea typeface="Open Sans" pitchFamily="34" charset="-122"/>
                <a:cs typeface="Open Sans" pitchFamily="34" charset="-120"/>
              </a:rPr>
              <a:t>.</a:t>
            </a:r>
            <a:endParaRPr lang="en-US" sz="800" dirty="0"/>
          </a:p>
        </p:txBody>
      </p:sp>
      <p:pic>
        <p:nvPicPr>
          <p:cNvPr id="11" name="Image 2" descr="preencoded.png"/>
          <p:cNvPicPr>
            <a:picLocks noChangeAspect="1"/>
          </p:cNvPicPr>
          <p:nvPr/>
        </p:nvPicPr>
        <p:blipFill>
          <a:blip r:embed="rId5"/>
          <a:stretch>
            <a:fillRect/>
          </a:stretch>
        </p:blipFill>
        <p:spPr>
          <a:xfrm>
            <a:off x="6411868" y="2506147"/>
            <a:ext cx="105013" cy="105013"/>
          </a:xfrm>
          <a:prstGeom prst="rect">
            <a:avLst/>
          </a:prstGeom>
        </p:spPr>
      </p:pic>
      <p:sp>
        <p:nvSpPr>
          <p:cNvPr id="12" name="Shape 7"/>
          <p:cNvSpPr/>
          <p:nvPr/>
        </p:nvSpPr>
        <p:spPr>
          <a:xfrm>
            <a:off x="6411868" y="2499994"/>
            <a:ext cx="7433786" cy="15240"/>
          </a:xfrm>
          <a:prstGeom prst="rect">
            <a:avLst/>
          </a:prstGeom>
          <a:solidFill>
            <a:srgbClr val="101014"/>
          </a:solidFill>
          <a:ln/>
        </p:spPr>
      </p:sp>
      <p:sp>
        <p:nvSpPr>
          <p:cNvPr id="13" name="Text 8"/>
          <p:cNvSpPr/>
          <p:nvPr/>
        </p:nvSpPr>
        <p:spPr>
          <a:xfrm>
            <a:off x="6411868" y="2739152"/>
            <a:ext cx="1356598" cy="164068"/>
          </a:xfrm>
          <a:prstGeom prst="rect">
            <a:avLst/>
          </a:prstGeom>
          <a:noFill/>
          <a:ln/>
        </p:spPr>
        <p:txBody>
          <a:bodyPr wrap="none" lIns="0" tIns="0" rIns="0" bIns="0" rtlCol="0" anchor="t"/>
          <a:lstStyle/>
          <a:p>
            <a:pPr marL="0" indent="0" algn="l">
              <a:lnSpc>
                <a:spcPts val="1250"/>
              </a:lnSpc>
              <a:buNone/>
            </a:pPr>
            <a:r>
              <a:rPr lang="en-US" sz="1400" b="1" dirty="0">
                <a:solidFill>
                  <a:srgbClr val="39393C"/>
                </a:solidFill>
                <a:latin typeface="Playfair Display Bold" pitchFamily="34" charset="0"/>
                <a:ea typeface="Playfair Display Bold" pitchFamily="34" charset="-122"/>
                <a:cs typeface="Playfair Display Bold" pitchFamily="34" charset="-120"/>
              </a:rPr>
              <a:t>Employee Onboarding</a:t>
            </a:r>
            <a:endParaRPr lang="en-US" sz="1400" dirty="0"/>
          </a:p>
        </p:txBody>
      </p:sp>
      <p:sp>
        <p:nvSpPr>
          <p:cNvPr id="14" name="Text 9"/>
          <p:cNvSpPr/>
          <p:nvPr/>
        </p:nvSpPr>
        <p:spPr>
          <a:xfrm>
            <a:off x="6411868" y="3008233"/>
            <a:ext cx="7433786" cy="167997"/>
          </a:xfrm>
          <a:prstGeom prst="rect">
            <a:avLst/>
          </a:prstGeom>
          <a:noFill/>
          <a:ln/>
        </p:spPr>
        <p:txBody>
          <a:bodyPr wrap="none" lIns="0" tIns="0" rIns="0" bIns="0" rtlCol="0" anchor="t"/>
          <a:lstStyle/>
          <a:p>
            <a:pPr marL="0" indent="0" algn="l">
              <a:lnSpc>
                <a:spcPts val="1300"/>
              </a:lnSpc>
              <a:buNone/>
            </a:pPr>
            <a:r>
              <a:rPr lang="en-US" sz="1200" dirty="0">
                <a:solidFill>
                  <a:srgbClr val="39393C"/>
                </a:solidFill>
                <a:latin typeface="Open Sans" pitchFamily="34" charset="0"/>
                <a:ea typeface="Open Sans" pitchFamily="34" charset="-122"/>
                <a:cs typeface="Open Sans" pitchFamily="34" charset="-120"/>
              </a:rPr>
              <a:t>Employee self-registers or logs in to access insurance services</a:t>
            </a:r>
            <a:r>
              <a:rPr lang="en-US" sz="800" dirty="0">
                <a:solidFill>
                  <a:srgbClr val="39393C"/>
                </a:solidFill>
                <a:latin typeface="Open Sans" pitchFamily="34" charset="0"/>
                <a:ea typeface="Open Sans" pitchFamily="34" charset="-122"/>
                <a:cs typeface="Open Sans" pitchFamily="34" charset="-120"/>
              </a:rPr>
              <a:t>.</a:t>
            </a:r>
            <a:endParaRPr lang="en-US" sz="800" dirty="0"/>
          </a:p>
        </p:txBody>
      </p:sp>
      <p:pic>
        <p:nvPicPr>
          <p:cNvPr id="15" name="Image 3" descr="preencoded.png"/>
          <p:cNvPicPr>
            <a:picLocks noChangeAspect="1"/>
          </p:cNvPicPr>
          <p:nvPr/>
        </p:nvPicPr>
        <p:blipFill>
          <a:blip r:embed="rId6"/>
          <a:stretch>
            <a:fillRect/>
          </a:stretch>
        </p:blipFill>
        <p:spPr>
          <a:xfrm>
            <a:off x="6411868" y="3373041"/>
            <a:ext cx="105013" cy="105013"/>
          </a:xfrm>
          <a:prstGeom prst="rect">
            <a:avLst/>
          </a:prstGeom>
        </p:spPr>
      </p:pic>
      <p:sp>
        <p:nvSpPr>
          <p:cNvPr id="16" name="Shape 10"/>
          <p:cNvSpPr/>
          <p:nvPr/>
        </p:nvSpPr>
        <p:spPr>
          <a:xfrm>
            <a:off x="6464374" y="3399134"/>
            <a:ext cx="7433786" cy="15240"/>
          </a:xfrm>
          <a:prstGeom prst="rect">
            <a:avLst/>
          </a:prstGeom>
          <a:solidFill>
            <a:srgbClr val="101014"/>
          </a:solidFill>
          <a:ln/>
        </p:spPr>
      </p:sp>
      <p:sp>
        <p:nvSpPr>
          <p:cNvPr id="17" name="Text 11"/>
          <p:cNvSpPr/>
          <p:nvPr/>
        </p:nvSpPr>
        <p:spPr>
          <a:xfrm>
            <a:off x="6411868" y="3606046"/>
            <a:ext cx="1873329" cy="164068"/>
          </a:xfrm>
          <a:prstGeom prst="rect">
            <a:avLst/>
          </a:prstGeom>
          <a:noFill/>
          <a:ln/>
        </p:spPr>
        <p:txBody>
          <a:bodyPr wrap="none" lIns="0" tIns="0" rIns="0" bIns="0" rtlCol="0" anchor="t"/>
          <a:lstStyle/>
          <a:p>
            <a:pPr marL="0" indent="0" algn="l">
              <a:lnSpc>
                <a:spcPts val="1250"/>
              </a:lnSpc>
              <a:buNone/>
            </a:pPr>
            <a:r>
              <a:rPr lang="en-US" sz="1400" b="1" dirty="0">
                <a:solidFill>
                  <a:srgbClr val="39393C"/>
                </a:solidFill>
                <a:latin typeface="Playfair Display Bold" pitchFamily="34" charset="0"/>
                <a:ea typeface="Playfair Display Bold" pitchFamily="34" charset="-122"/>
                <a:cs typeface="Playfair Display Bold" pitchFamily="34" charset="-120"/>
              </a:rPr>
              <a:t>Policy Review &amp; Agent Support</a:t>
            </a:r>
            <a:endParaRPr lang="en-US" sz="1400" dirty="0"/>
          </a:p>
        </p:txBody>
      </p:sp>
      <p:sp>
        <p:nvSpPr>
          <p:cNvPr id="18" name="Text 12"/>
          <p:cNvSpPr/>
          <p:nvPr/>
        </p:nvSpPr>
        <p:spPr>
          <a:xfrm>
            <a:off x="6411868" y="3875127"/>
            <a:ext cx="7433786" cy="167997"/>
          </a:xfrm>
          <a:prstGeom prst="rect">
            <a:avLst/>
          </a:prstGeom>
          <a:noFill/>
          <a:ln/>
        </p:spPr>
        <p:txBody>
          <a:bodyPr wrap="none" lIns="0" tIns="0" rIns="0" bIns="0" rtlCol="0" anchor="t"/>
          <a:lstStyle/>
          <a:p>
            <a:pPr marL="0" indent="0" algn="l">
              <a:lnSpc>
                <a:spcPts val="1300"/>
              </a:lnSpc>
              <a:buNone/>
            </a:pPr>
            <a:r>
              <a:rPr lang="en-US" sz="1200" dirty="0">
                <a:solidFill>
                  <a:srgbClr val="39393C"/>
                </a:solidFill>
                <a:latin typeface="Open Sans" pitchFamily="34" charset="0"/>
                <a:ea typeface="Open Sans" pitchFamily="34" charset="-122"/>
                <a:cs typeface="Open Sans" pitchFamily="34" charset="-120"/>
              </a:rPr>
              <a:t>Employee views policies and engages with Agents for inquiries</a:t>
            </a:r>
            <a:r>
              <a:rPr lang="en-US" sz="800" dirty="0">
                <a:solidFill>
                  <a:srgbClr val="39393C"/>
                </a:solidFill>
                <a:latin typeface="Open Sans" pitchFamily="34" charset="0"/>
                <a:ea typeface="Open Sans" pitchFamily="34" charset="-122"/>
                <a:cs typeface="Open Sans" pitchFamily="34" charset="-120"/>
              </a:rPr>
              <a:t>.</a:t>
            </a:r>
            <a:endParaRPr lang="en-US" sz="800" dirty="0"/>
          </a:p>
        </p:txBody>
      </p:sp>
      <p:pic>
        <p:nvPicPr>
          <p:cNvPr id="19" name="Image 4" descr="preencoded.png"/>
          <p:cNvPicPr>
            <a:picLocks noChangeAspect="1"/>
          </p:cNvPicPr>
          <p:nvPr/>
        </p:nvPicPr>
        <p:blipFill>
          <a:blip r:embed="rId7"/>
          <a:stretch>
            <a:fillRect/>
          </a:stretch>
        </p:blipFill>
        <p:spPr>
          <a:xfrm>
            <a:off x="6411868" y="4239935"/>
            <a:ext cx="105013" cy="105013"/>
          </a:xfrm>
          <a:prstGeom prst="rect">
            <a:avLst/>
          </a:prstGeom>
        </p:spPr>
      </p:pic>
      <p:sp>
        <p:nvSpPr>
          <p:cNvPr id="20" name="Shape 13"/>
          <p:cNvSpPr/>
          <p:nvPr/>
        </p:nvSpPr>
        <p:spPr>
          <a:xfrm>
            <a:off x="6464374" y="4258260"/>
            <a:ext cx="7433786" cy="15240"/>
          </a:xfrm>
          <a:prstGeom prst="rect">
            <a:avLst/>
          </a:prstGeom>
          <a:solidFill>
            <a:srgbClr val="101014"/>
          </a:solidFill>
          <a:ln/>
        </p:spPr>
      </p:sp>
      <p:sp>
        <p:nvSpPr>
          <p:cNvPr id="21" name="Text 14"/>
          <p:cNvSpPr/>
          <p:nvPr/>
        </p:nvSpPr>
        <p:spPr>
          <a:xfrm>
            <a:off x="6411868" y="4472940"/>
            <a:ext cx="1312783" cy="164068"/>
          </a:xfrm>
          <a:prstGeom prst="rect">
            <a:avLst/>
          </a:prstGeom>
          <a:noFill/>
          <a:ln/>
        </p:spPr>
        <p:txBody>
          <a:bodyPr wrap="none" lIns="0" tIns="0" rIns="0" bIns="0" rtlCol="0" anchor="t"/>
          <a:lstStyle/>
          <a:p>
            <a:pPr marL="0" indent="0" algn="l">
              <a:lnSpc>
                <a:spcPts val="1250"/>
              </a:lnSpc>
              <a:buNone/>
            </a:pPr>
            <a:r>
              <a:rPr lang="en-US" sz="1400" b="1" dirty="0">
                <a:solidFill>
                  <a:srgbClr val="39393C"/>
                </a:solidFill>
                <a:latin typeface="Playfair Display Bold" pitchFamily="34" charset="0"/>
                <a:ea typeface="Playfair Display Bold" pitchFamily="34" charset="-122"/>
                <a:cs typeface="Playfair Display Bold" pitchFamily="34" charset="-120"/>
              </a:rPr>
              <a:t>Claim Submission</a:t>
            </a:r>
            <a:endParaRPr lang="en-US" sz="1400" dirty="0"/>
          </a:p>
        </p:txBody>
      </p:sp>
      <p:sp>
        <p:nvSpPr>
          <p:cNvPr id="22" name="Text 15"/>
          <p:cNvSpPr/>
          <p:nvPr/>
        </p:nvSpPr>
        <p:spPr>
          <a:xfrm>
            <a:off x="6411868" y="4742021"/>
            <a:ext cx="7433786" cy="167997"/>
          </a:xfrm>
          <a:prstGeom prst="rect">
            <a:avLst/>
          </a:prstGeom>
          <a:noFill/>
          <a:ln/>
        </p:spPr>
        <p:txBody>
          <a:bodyPr wrap="none" lIns="0" tIns="0" rIns="0" bIns="0" rtlCol="0" anchor="t"/>
          <a:lstStyle/>
          <a:p>
            <a:pPr marL="0" indent="0" algn="l">
              <a:lnSpc>
                <a:spcPts val="1300"/>
              </a:lnSpc>
              <a:buNone/>
            </a:pPr>
            <a:r>
              <a:rPr lang="en-US" sz="1200" dirty="0">
                <a:solidFill>
                  <a:srgbClr val="39393C"/>
                </a:solidFill>
                <a:latin typeface="Open Sans" pitchFamily="34" charset="0"/>
                <a:ea typeface="Open Sans" pitchFamily="34" charset="-122"/>
                <a:cs typeface="Open Sans" pitchFamily="34" charset="-120"/>
              </a:rPr>
              <a:t>Employee submits claims, attaching necessary documents</a:t>
            </a:r>
            <a:r>
              <a:rPr lang="en-US" sz="800" dirty="0">
                <a:solidFill>
                  <a:srgbClr val="39393C"/>
                </a:solidFill>
                <a:latin typeface="Open Sans" pitchFamily="34" charset="0"/>
                <a:ea typeface="Open Sans" pitchFamily="34" charset="-122"/>
                <a:cs typeface="Open Sans" pitchFamily="34" charset="-120"/>
              </a:rPr>
              <a:t>.</a:t>
            </a:r>
            <a:endParaRPr lang="en-US" sz="800" dirty="0"/>
          </a:p>
        </p:txBody>
      </p:sp>
      <p:pic>
        <p:nvPicPr>
          <p:cNvPr id="23" name="Image 5" descr="preencoded.png"/>
          <p:cNvPicPr>
            <a:picLocks noChangeAspect="1"/>
          </p:cNvPicPr>
          <p:nvPr/>
        </p:nvPicPr>
        <p:blipFill>
          <a:blip r:embed="rId8"/>
          <a:stretch>
            <a:fillRect/>
          </a:stretch>
        </p:blipFill>
        <p:spPr>
          <a:xfrm>
            <a:off x="6411868" y="5106829"/>
            <a:ext cx="105013" cy="105013"/>
          </a:xfrm>
          <a:prstGeom prst="rect">
            <a:avLst/>
          </a:prstGeom>
        </p:spPr>
      </p:pic>
      <p:sp>
        <p:nvSpPr>
          <p:cNvPr id="24" name="Shape 16"/>
          <p:cNvSpPr/>
          <p:nvPr/>
        </p:nvSpPr>
        <p:spPr>
          <a:xfrm>
            <a:off x="6411868" y="5100464"/>
            <a:ext cx="7433786" cy="15240"/>
          </a:xfrm>
          <a:prstGeom prst="rect">
            <a:avLst/>
          </a:prstGeom>
          <a:solidFill>
            <a:srgbClr val="101014"/>
          </a:solidFill>
          <a:ln/>
        </p:spPr>
      </p:sp>
      <p:sp>
        <p:nvSpPr>
          <p:cNvPr id="25" name="Text 17"/>
          <p:cNvSpPr/>
          <p:nvPr/>
        </p:nvSpPr>
        <p:spPr>
          <a:xfrm>
            <a:off x="6411868" y="5339834"/>
            <a:ext cx="1672947" cy="164068"/>
          </a:xfrm>
          <a:prstGeom prst="rect">
            <a:avLst/>
          </a:prstGeom>
          <a:noFill/>
          <a:ln/>
        </p:spPr>
        <p:txBody>
          <a:bodyPr wrap="none" lIns="0" tIns="0" rIns="0" bIns="0" rtlCol="0" anchor="t"/>
          <a:lstStyle/>
          <a:p>
            <a:pPr marL="0" indent="0" algn="l">
              <a:lnSpc>
                <a:spcPts val="1250"/>
              </a:lnSpc>
              <a:buNone/>
            </a:pPr>
            <a:r>
              <a:rPr lang="en-US" sz="1400" b="1" dirty="0">
                <a:solidFill>
                  <a:srgbClr val="39393C"/>
                </a:solidFill>
                <a:latin typeface="Playfair Display Bold" pitchFamily="34" charset="0"/>
                <a:ea typeface="Playfair Display Bold" pitchFamily="34" charset="-122"/>
                <a:cs typeface="Playfair Display Bold" pitchFamily="34" charset="-120"/>
              </a:rPr>
              <a:t>Automated Fraud Detection</a:t>
            </a:r>
            <a:endParaRPr lang="en-US" sz="1400" dirty="0"/>
          </a:p>
        </p:txBody>
      </p:sp>
      <p:sp>
        <p:nvSpPr>
          <p:cNvPr id="26" name="Text 18"/>
          <p:cNvSpPr/>
          <p:nvPr/>
        </p:nvSpPr>
        <p:spPr>
          <a:xfrm>
            <a:off x="6411868" y="5608915"/>
            <a:ext cx="7433786" cy="167997"/>
          </a:xfrm>
          <a:prstGeom prst="rect">
            <a:avLst/>
          </a:prstGeom>
          <a:noFill/>
          <a:ln/>
        </p:spPr>
        <p:txBody>
          <a:bodyPr wrap="none" lIns="0" tIns="0" rIns="0" bIns="0" rtlCol="0" anchor="t"/>
          <a:lstStyle/>
          <a:p>
            <a:pPr marL="0" indent="0" algn="l">
              <a:lnSpc>
                <a:spcPts val="1300"/>
              </a:lnSpc>
              <a:buNone/>
            </a:pPr>
            <a:r>
              <a:rPr lang="en-US" sz="1200" dirty="0">
                <a:solidFill>
                  <a:srgbClr val="39393C"/>
                </a:solidFill>
                <a:latin typeface="Open Sans" pitchFamily="34" charset="0"/>
                <a:ea typeface="Open Sans" pitchFamily="34" charset="-122"/>
                <a:cs typeface="Open Sans" pitchFamily="34" charset="-120"/>
              </a:rPr>
              <a:t>System automatically checks for fraudulent patterns</a:t>
            </a:r>
            <a:r>
              <a:rPr lang="en-US" sz="800" dirty="0">
                <a:solidFill>
                  <a:srgbClr val="39393C"/>
                </a:solidFill>
                <a:latin typeface="Open Sans" pitchFamily="34" charset="0"/>
                <a:ea typeface="Open Sans" pitchFamily="34" charset="-122"/>
                <a:cs typeface="Open Sans" pitchFamily="34" charset="-120"/>
              </a:rPr>
              <a:t>.</a:t>
            </a:r>
            <a:endParaRPr lang="en-US" sz="800" dirty="0"/>
          </a:p>
        </p:txBody>
      </p:sp>
      <p:pic>
        <p:nvPicPr>
          <p:cNvPr id="27" name="Image 6" descr="preencoded.png"/>
          <p:cNvPicPr>
            <a:picLocks noChangeAspect="1"/>
          </p:cNvPicPr>
          <p:nvPr/>
        </p:nvPicPr>
        <p:blipFill>
          <a:blip r:embed="rId9"/>
          <a:stretch>
            <a:fillRect/>
          </a:stretch>
        </p:blipFill>
        <p:spPr>
          <a:xfrm>
            <a:off x="6411868" y="5973723"/>
            <a:ext cx="105013" cy="105013"/>
          </a:xfrm>
          <a:prstGeom prst="rect">
            <a:avLst/>
          </a:prstGeom>
        </p:spPr>
      </p:pic>
      <p:sp>
        <p:nvSpPr>
          <p:cNvPr id="28" name="Shape 19"/>
          <p:cNvSpPr/>
          <p:nvPr/>
        </p:nvSpPr>
        <p:spPr>
          <a:xfrm>
            <a:off x="6417589" y="5968960"/>
            <a:ext cx="7433786" cy="15240"/>
          </a:xfrm>
          <a:prstGeom prst="rect">
            <a:avLst/>
          </a:prstGeom>
          <a:solidFill>
            <a:srgbClr val="101014"/>
          </a:solidFill>
          <a:ln/>
        </p:spPr>
      </p:sp>
      <p:sp>
        <p:nvSpPr>
          <p:cNvPr id="29" name="Text 20"/>
          <p:cNvSpPr/>
          <p:nvPr/>
        </p:nvSpPr>
        <p:spPr>
          <a:xfrm>
            <a:off x="6411868" y="6206728"/>
            <a:ext cx="1362908" cy="164068"/>
          </a:xfrm>
          <a:prstGeom prst="rect">
            <a:avLst/>
          </a:prstGeom>
          <a:noFill/>
          <a:ln/>
        </p:spPr>
        <p:txBody>
          <a:bodyPr wrap="none" lIns="0" tIns="0" rIns="0" bIns="0" rtlCol="0" anchor="t"/>
          <a:lstStyle/>
          <a:p>
            <a:pPr marL="0" indent="0" algn="l">
              <a:lnSpc>
                <a:spcPts val="1250"/>
              </a:lnSpc>
              <a:buNone/>
            </a:pPr>
            <a:r>
              <a:rPr lang="en-US" sz="1400" b="1" dirty="0">
                <a:solidFill>
                  <a:srgbClr val="39393C"/>
                </a:solidFill>
                <a:latin typeface="Playfair Display Bold" pitchFamily="34" charset="0"/>
                <a:ea typeface="Playfair Display Bold" pitchFamily="34" charset="-122"/>
                <a:cs typeface="Playfair Display Bold" pitchFamily="34" charset="-120"/>
              </a:rPr>
              <a:t>HR Review &amp; Decision</a:t>
            </a:r>
            <a:endParaRPr lang="en-US" sz="1400" dirty="0"/>
          </a:p>
        </p:txBody>
      </p:sp>
      <p:sp>
        <p:nvSpPr>
          <p:cNvPr id="30" name="Text 21"/>
          <p:cNvSpPr/>
          <p:nvPr/>
        </p:nvSpPr>
        <p:spPr>
          <a:xfrm>
            <a:off x="6411868" y="6475810"/>
            <a:ext cx="7433786" cy="167997"/>
          </a:xfrm>
          <a:prstGeom prst="rect">
            <a:avLst/>
          </a:prstGeom>
          <a:noFill/>
          <a:ln/>
        </p:spPr>
        <p:txBody>
          <a:bodyPr wrap="none" lIns="0" tIns="0" rIns="0" bIns="0" rtlCol="0" anchor="t"/>
          <a:lstStyle/>
          <a:p>
            <a:pPr marL="0" indent="0" algn="l">
              <a:lnSpc>
                <a:spcPts val="1300"/>
              </a:lnSpc>
              <a:buNone/>
            </a:pPr>
            <a:r>
              <a:rPr lang="en-US" sz="1200" dirty="0">
                <a:solidFill>
                  <a:srgbClr val="39393C"/>
                </a:solidFill>
                <a:latin typeface="Open Sans" pitchFamily="34" charset="0"/>
                <a:ea typeface="Open Sans" pitchFamily="34" charset="-122"/>
                <a:cs typeface="Open Sans" pitchFamily="34" charset="-120"/>
              </a:rPr>
              <a:t>HR reviews the claim and makes an approval or rejection decision.</a:t>
            </a:r>
            <a:endParaRPr lang="en-US" sz="1200" dirty="0"/>
          </a:p>
        </p:txBody>
      </p:sp>
      <p:pic>
        <p:nvPicPr>
          <p:cNvPr id="31" name="Image 7" descr="preencoded.png"/>
          <p:cNvPicPr>
            <a:picLocks noChangeAspect="1"/>
          </p:cNvPicPr>
          <p:nvPr/>
        </p:nvPicPr>
        <p:blipFill>
          <a:blip r:embed="rId10"/>
          <a:stretch>
            <a:fillRect/>
          </a:stretch>
        </p:blipFill>
        <p:spPr>
          <a:xfrm>
            <a:off x="6411868" y="6840617"/>
            <a:ext cx="105013" cy="105013"/>
          </a:xfrm>
          <a:prstGeom prst="rect">
            <a:avLst/>
          </a:prstGeom>
        </p:spPr>
      </p:pic>
      <p:sp>
        <p:nvSpPr>
          <p:cNvPr id="32" name="Shape 22"/>
          <p:cNvSpPr/>
          <p:nvPr/>
        </p:nvSpPr>
        <p:spPr>
          <a:xfrm>
            <a:off x="6447792" y="6846335"/>
            <a:ext cx="7433786" cy="15240"/>
          </a:xfrm>
          <a:prstGeom prst="rect">
            <a:avLst/>
          </a:prstGeom>
          <a:solidFill>
            <a:srgbClr val="101014"/>
          </a:solidFill>
          <a:ln/>
        </p:spPr>
      </p:sp>
      <p:sp>
        <p:nvSpPr>
          <p:cNvPr id="33" name="Text 23"/>
          <p:cNvSpPr/>
          <p:nvPr/>
        </p:nvSpPr>
        <p:spPr>
          <a:xfrm>
            <a:off x="6411868" y="7073622"/>
            <a:ext cx="1342787" cy="164068"/>
          </a:xfrm>
          <a:prstGeom prst="rect">
            <a:avLst/>
          </a:prstGeom>
          <a:noFill/>
          <a:ln/>
        </p:spPr>
        <p:txBody>
          <a:bodyPr wrap="none" lIns="0" tIns="0" rIns="0" bIns="0" rtlCol="0" anchor="t"/>
          <a:lstStyle/>
          <a:p>
            <a:pPr marL="0" indent="0" algn="l">
              <a:lnSpc>
                <a:spcPts val="1250"/>
              </a:lnSpc>
              <a:buNone/>
            </a:pPr>
            <a:r>
              <a:rPr lang="en-US" sz="1400" b="1" dirty="0">
                <a:solidFill>
                  <a:srgbClr val="39393C"/>
                </a:solidFill>
                <a:latin typeface="Playfair Display Bold" pitchFamily="34" charset="0"/>
                <a:ea typeface="Playfair Display Bold" pitchFamily="34" charset="-122"/>
                <a:cs typeface="Playfair Display Bold" pitchFamily="34" charset="-120"/>
              </a:rPr>
              <a:t>Reporting &amp; Analytics</a:t>
            </a:r>
            <a:endParaRPr lang="en-US" sz="1400" dirty="0"/>
          </a:p>
        </p:txBody>
      </p:sp>
      <p:sp>
        <p:nvSpPr>
          <p:cNvPr id="34" name="Text 24"/>
          <p:cNvSpPr/>
          <p:nvPr/>
        </p:nvSpPr>
        <p:spPr>
          <a:xfrm>
            <a:off x="6411868" y="7342704"/>
            <a:ext cx="7433786" cy="167997"/>
          </a:xfrm>
          <a:prstGeom prst="rect">
            <a:avLst/>
          </a:prstGeom>
          <a:noFill/>
          <a:ln/>
        </p:spPr>
        <p:txBody>
          <a:bodyPr wrap="none" lIns="0" tIns="0" rIns="0" bIns="0" rtlCol="0" anchor="t"/>
          <a:lstStyle/>
          <a:p>
            <a:pPr marL="0" indent="0" algn="l">
              <a:lnSpc>
                <a:spcPts val="1300"/>
              </a:lnSpc>
              <a:buNone/>
            </a:pPr>
            <a:r>
              <a:rPr lang="en-US" sz="1200" dirty="0">
                <a:solidFill>
                  <a:srgbClr val="39393C"/>
                </a:solidFill>
                <a:latin typeface="Open Sans" pitchFamily="34" charset="0"/>
                <a:ea typeface="Open Sans" pitchFamily="34" charset="-122"/>
                <a:cs typeface="Open Sans" pitchFamily="34" charset="-120"/>
              </a:rPr>
              <a:t>HR, Admin, and Agents generate comprehensive reports.</a:t>
            </a:r>
            <a:endParaRPr lang="en-US" sz="1200" dirty="0"/>
          </a:p>
        </p:txBody>
      </p:sp>
      <p:sp>
        <p:nvSpPr>
          <p:cNvPr id="35" name="Rectangle 34">
            <a:extLst>
              <a:ext uri="{FF2B5EF4-FFF2-40B4-BE49-F238E27FC236}">
                <a16:creationId xmlns:a16="http://schemas.microsoft.com/office/drawing/2014/main" id="{551E7E54-C31C-C4B7-448D-229B6D271CB2}"/>
              </a:ext>
            </a:extLst>
          </p:cNvPr>
          <p:cNvSpPr/>
          <p:nvPr/>
        </p:nvSpPr>
        <p:spPr>
          <a:xfrm>
            <a:off x="12901961" y="7735851"/>
            <a:ext cx="1728439" cy="390293"/>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descr="A diagram of a system&#10;&#10;AI-generated content may be incorrect.">
            <a:extLst>
              <a:ext uri="{FF2B5EF4-FFF2-40B4-BE49-F238E27FC236}">
                <a16:creationId xmlns:a16="http://schemas.microsoft.com/office/drawing/2014/main" id="{3601F43D-398B-19E1-1397-B4EC5DDB5101}"/>
              </a:ext>
            </a:extLst>
          </p:cNvPr>
          <p:cNvPicPr>
            <a:picLocks noChangeAspect="1"/>
          </p:cNvPicPr>
          <p:nvPr/>
        </p:nvPicPr>
        <p:blipFill>
          <a:blip r:embed="rId11"/>
          <a:stretch>
            <a:fillRect/>
          </a:stretch>
        </p:blipFill>
        <p:spPr>
          <a:xfrm>
            <a:off x="732240" y="451549"/>
            <a:ext cx="5032941" cy="72843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9741A9-3020-C209-D935-B89AF3CF8B2F}"/>
              </a:ext>
            </a:extLst>
          </p:cNvPr>
          <p:cNvSpPr txBox="1"/>
          <p:nvPr/>
        </p:nvSpPr>
        <p:spPr>
          <a:xfrm>
            <a:off x="356839" y="410386"/>
            <a:ext cx="7315200" cy="453522"/>
          </a:xfrm>
          <a:prstGeom prst="rect">
            <a:avLst/>
          </a:prstGeom>
          <a:noFill/>
        </p:spPr>
        <p:txBody>
          <a:bodyPr wrap="square">
            <a:spAutoFit/>
          </a:bodyPr>
          <a:lstStyle/>
          <a:p>
            <a:pPr marL="0" indent="0" algn="l">
              <a:lnSpc>
                <a:spcPts val="2750"/>
              </a:lnSpc>
              <a:buNone/>
            </a:pPr>
            <a:r>
              <a:rPr lang="en-US" sz="2800" b="1" dirty="0">
                <a:solidFill>
                  <a:srgbClr val="101014"/>
                </a:solidFill>
                <a:latin typeface="Playfair Display Bold" pitchFamily="34" charset="0"/>
              </a:rPr>
              <a:t>Screenshots: The UI and Outputs</a:t>
            </a:r>
            <a:endParaRPr lang="en-US" sz="2800" dirty="0"/>
          </a:p>
        </p:txBody>
      </p:sp>
      <p:pic>
        <p:nvPicPr>
          <p:cNvPr id="6" name="Picture 5">
            <a:extLst>
              <a:ext uri="{FF2B5EF4-FFF2-40B4-BE49-F238E27FC236}">
                <a16:creationId xmlns:a16="http://schemas.microsoft.com/office/drawing/2014/main" id="{88F3BA43-9571-C91D-CBA9-AD3D068CF383}"/>
              </a:ext>
            </a:extLst>
          </p:cNvPr>
          <p:cNvPicPr>
            <a:picLocks noChangeAspect="1"/>
          </p:cNvPicPr>
          <p:nvPr/>
        </p:nvPicPr>
        <p:blipFill>
          <a:blip r:embed="rId2"/>
          <a:stretch>
            <a:fillRect/>
          </a:stretch>
        </p:blipFill>
        <p:spPr>
          <a:xfrm>
            <a:off x="234177" y="1058251"/>
            <a:ext cx="6835696" cy="3614110"/>
          </a:xfrm>
          <a:prstGeom prst="rect">
            <a:avLst/>
          </a:prstGeom>
        </p:spPr>
      </p:pic>
      <p:pic>
        <p:nvPicPr>
          <p:cNvPr id="8" name="Picture 7">
            <a:extLst>
              <a:ext uri="{FF2B5EF4-FFF2-40B4-BE49-F238E27FC236}">
                <a16:creationId xmlns:a16="http://schemas.microsoft.com/office/drawing/2014/main" id="{291CE2CA-0DFC-0C52-4D3E-F54D56EA7A4C}"/>
              </a:ext>
            </a:extLst>
          </p:cNvPr>
          <p:cNvPicPr>
            <a:picLocks noChangeAspect="1"/>
          </p:cNvPicPr>
          <p:nvPr/>
        </p:nvPicPr>
        <p:blipFill>
          <a:blip r:embed="rId3"/>
          <a:stretch>
            <a:fillRect/>
          </a:stretch>
        </p:blipFill>
        <p:spPr>
          <a:xfrm>
            <a:off x="7672039" y="269157"/>
            <a:ext cx="6406378" cy="3845643"/>
          </a:xfrm>
          <a:prstGeom prst="rect">
            <a:avLst/>
          </a:prstGeom>
        </p:spPr>
      </p:pic>
      <p:pic>
        <p:nvPicPr>
          <p:cNvPr id="4" name="Picture 3">
            <a:extLst>
              <a:ext uri="{FF2B5EF4-FFF2-40B4-BE49-F238E27FC236}">
                <a16:creationId xmlns:a16="http://schemas.microsoft.com/office/drawing/2014/main" id="{4B31718E-8372-BDE3-E5B6-F2DEFA05E2FC}"/>
              </a:ext>
            </a:extLst>
          </p:cNvPr>
          <p:cNvPicPr>
            <a:picLocks noChangeAspect="1"/>
          </p:cNvPicPr>
          <p:nvPr/>
        </p:nvPicPr>
        <p:blipFill>
          <a:blip r:embed="rId4"/>
          <a:stretch>
            <a:fillRect/>
          </a:stretch>
        </p:blipFill>
        <p:spPr>
          <a:xfrm>
            <a:off x="234177" y="4866704"/>
            <a:ext cx="7081024" cy="3130930"/>
          </a:xfrm>
          <a:prstGeom prst="rect">
            <a:avLst/>
          </a:prstGeom>
        </p:spPr>
      </p:pic>
      <p:pic>
        <p:nvPicPr>
          <p:cNvPr id="7" name="Picture 6">
            <a:extLst>
              <a:ext uri="{FF2B5EF4-FFF2-40B4-BE49-F238E27FC236}">
                <a16:creationId xmlns:a16="http://schemas.microsoft.com/office/drawing/2014/main" id="{B6AB9695-B675-0837-8113-B2D2E6A6DB92}"/>
              </a:ext>
            </a:extLst>
          </p:cNvPr>
          <p:cNvPicPr>
            <a:picLocks noChangeAspect="1"/>
          </p:cNvPicPr>
          <p:nvPr/>
        </p:nvPicPr>
        <p:blipFill>
          <a:blip r:embed="rId5"/>
          <a:stretch>
            <a:fillRect/>
          </a:stretch>
        </p:blipFill>
        <p:spPr>
          <a:xfrm>
            <a:off x="7842095" y="4484317"/>
            <a:ext cx="6442616" cy="3613678"/>
          </a:xfrm>
          <a:prstGeom prst="rect">
            <a:avLst/>
          </a:prstGeom>
          <a:ln>
            <a:solidFill>
              <a:schemeClr val="bg1">
                <a:lumMod val="75000"/>
              </a:schemeClr>
            </a:solidFill>
          </a:ln>
        </p:spPr>
      </p:pic>
    </p:spTree>
    <p:extLst>
      <p:ext uri="{BB962C8B-B14F-4D97-AF65-F5344CB8AC3E}">
        <p14:creationId xmlns:p14="http://schemas.microsoft.com/office/powerpoint/2010/main" val="188031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D6DEF-24C4-0896-22BA-3E2431B12E20}"/>
              </a:ext>
            </a:extLst>
          </p:cNvPr>
          <p:cNvPicPr>
            <a:picLocks noChangeAspect="1"/>
          </p:cNvPicPr>
          <p:nvPr/>
        </p:nvPicPr>
        <p:blipFill>
          <a:blip r:embed="rId2"/>
          <a:stretch>
            <a:fillRect/>
          </a:stretch>
        </p:blipFill>
        <p:spPr>
          <a:xfrm>
            <a:off x="3433148" y="283571"/>
            <a:ext cx="4627755" cy="3501483"/>
          </a:xfrm>
          <a:prstGeom prst="rect">
            <a:avLst/>
          </a:prstGeom>
        </p:spPr>
      </p:pic>
      <p:pic>
        <p:nvPicPr>
          <p:cNvPr id="5" name="Picture 4">
            <a:extLst>
              <a:ext uri="{FF2B5EF4-FFF2-40B4-BE49-F238E27FC236}">
                <a16:creationId xmlns:a16="http://schemas.microsoft.com/office/drawing/2014/main" id="{B6180CD0-BE3B-C1D1-A70D-41A16ABF4913}"/>
              </a:ext>
            </a:extLst>
          </p:cNvPr>
          <p:cNvPicPr>
            <a:picLocks noChangeAspect="1"/>
          </p:cNvPicPr>
          <p:nvPr/>
        </p:nvPicPr>
        <p:blipFill>
          <a:blip r:embed="rId3"/>
          <a:stretch>
            <a:fillRect/>
          </a:stretch>
        </p:blipFill>
        <p:spPr>
          <a:xfrm>
            <a:off x="8337593" y="198486"/>
            <a:ext cx="5969422" cy="3671651"/>
          </a:xfrm>
          <a:prstGeom prst="rect">
            <a:avLst/>
          </a:prstGeom>
        </p:spPr>
      </p:pic>
      <p:pic>
        <p:nvPicPr>
          <p:cNvPr id="7" name="Picture 6">
            <a:extLst>
              <a:ext uri="{FF2B5EF4-FFF2-40B4-BE49-F238E27FC236}">
                <a16:creationId xmlns:a16="http://schemas.microsoft.com/office/drawing/2014/main" id="{9E7D4BAF-59BD-5060-227D-318C8A9B1734}"/>
              </a:ext>
            </a:extLst>
          </p:cNvPr>
          <p:cNvPicPr>
            <a:picLocks noChangeAspect="1"/>
          </p:cNvPicPr>
          <p:nvPr/>
        </p:nvPicPr>
        <p:blipFill>
          <a:blip r:embed="rId4"/>
          <a:stretch>
            <a:fillRect/>
          </a:stretch>
        </p:blipFill>
        <p:spPr>
          <a:xfrm>
            <a:off x="522679" y="4274375"/>
            <a:ext cx="4775575" cy="3671652"/>
          </a:xfrm>
          <a:prstGeom prst="rect">
            <a:avLst/>
          </a:prstGeom>
        </p:spPr>
      </p:pic>
      <p:pic>
        <p:nvPicPr>
          <p:cNvPr id="9" name="Picture 8">
            <a:extLst>
              <a:ext uri="{FF2B5EF4-FFF2-40B4-BE49-F238E27FC236}">
                <a16:creationId xmlns:a16="http://schemas.microsoft.com/office/drawing/2014/main" id="{2A59604A-A233-003F-F570-A7E39B670EB4}"/>
              </a:ext>
            </a:extLst>
          </p:cNvPr>
          <p:cNvPicPr>
            <a:picLocks noChangeAspect="1"/>
          </p:cNvPicPr>
          <p:nvPr/>
        </p:nvPicPr>
        <p:blipFill>
          <a:blip r:embed="rId5"/>
          <a:stretch>
            <a:fillRect/>
          </a:stretch>
        </p:blipFill>
        <p:spPr>
          <a:xfrm>
            <a:off x="5653668" y="4274375"/>
            <a:ext cx="8541834" cy="3671651"/>
          </a:xfrm>
          <a:prstGeom prst="rect">
            <a:avLst/>
          </a:prstGeom>
        </p:spPr>
      </p:pic>
      <p:pic>
        <p:nvPicPr>
          <p:cNvPr id="4" name="Picture 3">
            <a:extLst>
              <a:ext uri="{FF2B5EF4-FFF2-40B4-BE49-F238E27FC236}">
                <a16:creationId xmlns:a16="http://schemas.microsoft.com/office/drawing/2014/main" id="{3FE70B72-BC1B-F28A-D897-AB6B83B4196B}"/>
              </a:ext>
            </a:extLst>
          </p:cNvPr>
          <p:cNvPicPr>
            <a:picLocks noChangeAspect="1"/>
          </p:cNvPicPr>
          <p:nvPr/>
        </p:nvPicPr>
        <p:blipFill>
          <a:blip r:embed="rId6"/>
          <a:stretch>
            <a:fillRect/>
          </a:stretch>
        </p:blipFill>
        <p:spPr>
          <a:xfrm>
            <a:off x="0" y="283571"/>
            <a:ext cx="4904445" cy="3501483"/>
          </a:xfrm>
          <a:prstGeom prst="rect">
            <a:avLst/>
          </a:prstGeom>
        </p:spPr>
      </p:pic>
    </p:spTree>
    <p:extLst>
      <p:ext uri="{BB962C8B-B14F-4D97-AF65-F5344CB8AC3E}">
        <p14:creationId xmlns:p14="http://schemas.microsoft.com/office/powerpoint/2010/main" val="418325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6C5F6B-337A-9CC0-340F-062F3D49ED19}"/>
              </a:ext>
            </a:extLst>
          </p:cNvPr>
          <p:cNvPicPr>
            <a:picLocks noChangeAspect="1"/>
          </p:cNvPicPr>
          <p:nvPr/>
        </p:nvPicPr>
        <p:blipFill>
          <a:blip r:embed="rId2"/>
          <a:stretch>
            <a:fillRect/>
          </a:stretch>
        </p:blipFill>
        <p:spPr>
          <a:xfrm>
            <a:off x="543081" y="518532"/>
            <a:ext cx="4653388" cy="3311912"/>
          </a:xfrm>
          <a:prstGeom prst="rect">
            <a:avLst/>
          </a:prstGeom>
        </p:spPr>
      </p:pic>
      <p:pic>
        <p:nvPicPr>
          <p:cNvPr id="5" name="Picture 4">
            <a:extLst>
              <a:ext uri="{FF2B5EF4-FFF2-40B4-BE49-F238E27FC236}">
                <a16:creationId xmlns:a16="http://schemas.microsoft.com/office/drawing/2014/main" id="{A79BD1C8-E1B3-EBC0-0D3B-F80871398FBC}"/>
              </a:ext>
            </a:extLst>
          </p:cNvPr>
          <p:cNvPicPr>
            <a:picLocks noChangeAspect="1"/>
          </p:cNvPicPr>
          <p:nvPr/>
        </p:nvPicPr>
        <p:blipFill>
          <a:blip r:embed="rId3"/>
          <a:stretch>
            <a:fillRect/>
          </a:stretch>
        </p:blipFill>
        <p:spPr>
          <a:xfrm>
            <a:off x="543081" y="4270917"/>
            <a:ext cx="4653388" cy="3724508"/>
          </a:xfrm>
          <a:prstGeom prst="rect">
            <a:avLst/>
          </a:prstGeom>
        </p:spPr>
      </p:pic>
      <p:pic>
        <p:nvPicPr>
          <p:cNvPr id="7" name="Picture 6">
            <a:extLst>
              <a:ext uri="{FF2B5EF4-FFF2-40B4-BE49-F238E27FC236}">
                <a16:creationId xmlns:a16="http://schemas.microsoft.com/office/drawing/2014/main" id="{B7BCA604-7AA5-CA09-4CE3-C009168CF9FA}"/>
              </a:ext>
            </a:extLst>
          </p:cNvPr>
          <p:cNvPicPr>
            <a:picLocks noChangeAspect="1"/>
          </p:cNvPicPr>
          <p:nvPr/>
        </p:nvPicPr>
        <p:blipFill>
          <a:blip r:embed="rId4"/>
          <a:stretch>
            <a:fillRect/>
          </a:stretch>
        </p:blipFill>
        <p:spPr>
          <a:xfrm>
            <a:off x="5397190" y="412596"/>
            <a:ext cx="9021337" cy="3523784"/>
          </a:xfrm>
          <a:prstGeom prst="rect">
            <a:avLst/>
          </a:prstGeom>
        </p:spPr>
      </p:pic>
      <p:pic>
        <p:nvPicPr>
          <p:cNvPr id="9" name="Picture 8">
            <a:extLst>
              <a:ext uri="{FF2B5EF4-FFF2-40B4-BE49-F238E27FC236}">
                <a16:creationId xmlns:a16="http://schemas.microsoft.com/office/drawing/2014/main" id="{85CAC5D5-DA27-56E1-C603-CE76E3976FA8}"/>
              </a:ext>
            </a:extLst>
          </p:cNvPr>
          <p:cNvPicPr>
            <a:picLocks noChangeAspect="1"/>
          </p:cNvPicPr>
          <p:nvPr/>
        </p:nvPicPr>
        <p:blipFill>
          <a:blip r:embed="rId5"/>
          <a:stretch>
            <a:fillRect/>
          </a:stretch>
        </p:blipFill>
        <p:spPr>
          <a:xfrm>
            <a:off x="5397190" y="4270916"/>
            <a:ext cx="9021337" cy="3724508"/>
          </a:xfrm>
          <a:prstGeom prst="rect">
            <a:avLst/>
          </a:prstGeom>
        </p:spPr>
      </p:pic>
    </p:spTree>
    <p:extLst>
      <p:ext uri="{BB962C8B-B14F-4D97-AF65-F5344CB8AC3E}">
        <p14:creationId xmlns:p14="http://schemas.microsoft.com/office/powerpoint/2010/main" val="1915579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AD133E-A1B7-731D-698F-7DF31CB60375}"/>
              </a:ext>
            </a:extLst>
          </p:cNvPr>
          <p:cNvPicPr>
            <a:picLocks noChangeAspect="1"/>
          </p:cNvPicPr>
          <p:nvPr/>
        </p:nvPicPr>
        <p:blipFill>
          <a:blip r:embed="rId2"/>
          <a:stretch>
            <a:fillRect/>
          </a:stretch>
        </p:blipFill>
        <p:spPr>
          <a:xfrm>
            <a:off x="568712" y="206298"/>
            <a:ext cx="13492975" cy="7086600"/>
          </a:xfrm>
          <a:prstGeom prst="rect">
            <a:avLst/>
          </a:prstGeom>
        </p:spPr>
      </p:pic>
    </p:spTree>
    <p:extLst>
      <p:ext uri="{BB962C8B-B14F-4D97-AF65-F5344CB8AC3E}">
        <p14:creationId xmlns:p14="http://schemas.microsoft.com/office/powerpoint/2010/main" val="268765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48095"/>
            <a:ext cx="8355806" cy="460772"/>
          </a:xfrm>
          <a:prstGeom prst="rect">
            <a:avLst/>
          </a:prstGeom>
          <a:noFill/>
          <a:ln/>
        </p:spPr>
        <p:txBody>
          <a:bodyPr wrap="none" lIns="0" tIns="0" rIns="0" bIns="0" rtlCol="0" anchor="t"/>
          <a:lstStyle/>
          <a:p>
            <a:pPr marL="0" indent="0" algn="l">
              <a:lnSpc>
                <a:spcPts val="3600"/>
              </a:lnSpc>
              <a:buNone/>
            </a:pPr>
            <a:r>
              <a:rPr lang="en-US" sz="3600" b="1" dirty="0">
                <a:solidFill>
                  <a:srgbClr val="101014"/>
                </a:solidFill>
                <a:latin typeface="Playfair Display Bold" pitchFamily="34" charset="0"/>
                <a:ea typeface="Playfair Display Bold" pitchFamily="34" charset="-122"/>
                <a:cs typeface="Playfair Display Bold" pitchFamily="34" charset="-120"/>
              </a:rPr>
              <a:t>InsurAI: Benefits, Current Status &amp; Future Vision</a:t>
            </a:r>
            <a:endParaRPr lang="en-US" sz="3600" dirty="0"/>
          </a:p>
        </p:txBody>
      </p:sp>
      <p:sp>
        <p:nvSpPr>
          <p:cNvPr id="3" name="Shape 1"/>
          <p:cNvSpPr/>
          <p:nvPr/>
        </p:nvSpPr>
        <p:spPr>
          <a:xfrm>
            <a:off x="793790" y="1777365"/>
            <a:ext cx="13042821" cy="5504021"/>
          </a:xfrm>
          <a:prstGeom prst="roundRect">
            <a:avLst>
              <a:gd name="adj" fmla="val 502"/>
            </a:avLst>
          </a:prstGeom>
          <a:solidFill>
            <a:srgbClr val="E0E0EC"/>
          </a:solidFill>
          <a:ln/>
        </p:spPr>
      </p:sp>
      <p:sp>
        <p:nvSpPr>
          <p:cNvPr id="4" name="Shape 2"/>
          <p:cNvSpPr/>
          <p:nvPr/>
        </p:nvSpPr>
        <p:spPr>
          <a:xfrm>
            <a:off x="1129456" y="1857970"/>
            <a:ext cx="4347567" cy="5504021"/>
          </a:xfrm>
          <a:prstGeom prst="roundRect">
            <a:avLst>
              <a:gd name="adj" fmla="val 636"/>
            </a:avLst>
          </a:prstGeom>
          <a:solidFill>
            <a:srgbClr val="E0E0EC"/>
          </a:solidFill>
          <a:ln/>
        </p:spPr>
      </p:sp>
      <p:sp>
        <p:nvSpPr>
          <p:cNvPr id="5" name="Text 3"/>
          <p:cNvSpPr/>
          <p:nvPr/>
        </p:nvSpPr>
        <p:spPr>
          <a:xfrm>
            <a:off x="977979" y="1961555"/>
            <a:ext cx="2764393" cy="345519"/>
          </a:xfrm>
          <a:prstGeom prst="rect">
            <a:avLst/>
          </a:prstGeom>
          <a:noFill/>
          <a:ln/>
        </p:spPr>
        <p:txBody>
          <a:bodyPr wrap="none" lIns="0" tIns="0" rIns="0" bIns="0" rtlCol="0" anchor="t"/>
          <a:lstStyle/>
          <a:p>
            <a:pPr marL="0" indent="0" algn="l">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Key Advantages</a:t>
            </a:r>
            <a:endParaRPr lang="en-US" sz="2150" dirty="0"/>
          </a:p>
        </p:txBody>
      </p:sp>
      <p:sp>
        <p:nvSpPr>
          <p:cNvPr id="6" name="Text 4"/>
          <p:cNvSpPr/>
          <p:nvPr/>
        </p:nvSpPr>
        <p:spPr>
          <a:xfrm>
            <a:off x="977979" y="2417564"/>
            <a:ext cx="3979188" cy="8843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For Employees:</a:t>
            </a:r>
            <a:r>
              <a:rPr lang="en-US" sz="1450" dirty="0">
                <a:solidFill>
                  <a:srgbClr val="39393C"/>
                </a:solidFill>
                <a:latin typeface="Open Sans" pitchFamily="34" charset="0"/>
                <a:ea typeface="Open Sans" pitchFamily="34" charset="-122"/>
                <a:cs typeface="Open Sans" pitchFamily="34" charset="-120"/>
              </a:rPr>
              <a:t> Faster claims processing, enhanced transparency, real-time updates on claim status.</a:t>
            </a:r>
            <a:endParaRPr lang="en-US" sz="1450" dirty="0"/>
          </a:p>
        </p:txBody>
      </p:sp>
      <p:sp>
        <p:nvSpPr>
          <p:cNvPr id="7" name="Text 5"/>
          <p:cNvSpPr/>
          <p:nvPr/>
        </p:nvSpPr>
        <p:spPr>
          <a:xfrm>
            <a:off x="977979" y="3366373"/>
            <a:ext cx="3979188" cy="8843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For HR:</a:t>
            </a:r>
            <a:r>
              <a:rPr lang="en-US" sz="1450" dirty="0">
                <a:solidFill>
                  <a:srgbClr val="39393C"/>
                </a:solidFill>
                <a:latin typeface="Open Sans" pitchFamily="34" charset="0"/>
                <a:ea typeface="Open Sans" pitchFamily="34" charset="-122"/>
                <a:cs typeface="Open Sans" pitchFamily="34" charset="-120"/>
              </a:rPr>
              <a:t> Significantly reduced administrative workload, efficient automated reporting capabilities.</a:t>
            </a:r>
            <a:endParaRPr lang="en-US" sz="1450" dirty="0"/>
          </a:p>
        </p:txBody>
      </p:sp>
      <p:sp>
        <p:nvSpPr>
          <p:cNvPr id="8" name="Text 6"/>
          <p:cNvSpPr/>
          <p:nvPr/>
        </p:nvSpPr>
        <p:spPr>
          <a:xfrm>
            <a:off x="977979" y="4315182"/>
            <a:ext cx="3979188" cy="8843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For Admin:</a:t>
            </a:r>
            <a:r>
              <a:rPr lang="en-US" sz="1450" dirty="0">
                <a:solidFill>
                  <a:srgbClr val="39393C"/>
                </a:solidFill>
                <a:latin typeface="Open Sans" pitchFamily="34" charset="0"/>
                <a:ea typeface="Open Sans" pitchFamily="34" charset="-122"/>
                <a:cs typeface="Open Sans" pitchFamily="34" charset="-120"/>
              </a:rPr>
              <a:t> Comprehensive control over the system, advanced fraud detection, and compliance assurance.</a:t>
            </a:r>
            <a:endParaRPr lang="en-US" sz="1450" dirty="0"/>
          </a:p>
        </p:txBody>
      </p:sp>
      <p:sp>
        <p:nvSpPr>
          <p:cNvPr id="9" name="Text 7"/>
          <p:cNvSpPr/>
          <p:nvPr/>
        </p:nvSpPr>
        <p:spPr>
          <a:xfrm>
            <a:off x="977979" y="5263991"/>
            <a:ext cx="3979188" cy="8843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For the Company:</a:t>
            </a:r>
            <a:r>
              <a:rPr lang="en-US" sz="1450" dirty="0">
                <a:solidFill>
                  <a:srgbClr val="39393C"/>
                </a:solidFill>
                <a:latin typeface="Open Sans" pitchFamily="34" charset="0"/>
                <a:ea typeface="Open Sans" pitchFamily="34" charset="-122"/>
                <a:cs typeface="Open Sans" pitchFamily="34" charset="-120"/>
              </a:rPr>
              <a:t> Measurable cost reductions, a highly scalable and trusted insurance management solution.</a:t>
            </a:r>
            <a:endParaRPr lang="en-US" sz="1450" dirty="0"/>
          </a:p>
        </p:txBody>
      </p:sp>
      <p:sp>
        <p:nvSpPr>
          <p:cNvPr id="10" name="Shape 8"/>
          <p:cNvSpPr/>
          <p:nvPr/>
        </p:nvSpPr>
        <p:spPr>
          <a:xfrm>
            <a:off x="5141357" y="1777365"/>
            <a:ext cx="4347567" cy="5504021"/>
          </a:xfrm>
          <a:prstGeom prst="rect">
            <a:avLst/>
          </a:prstGeom>
          <a:solidFill>
            <a:srgbClr val="E0E0EC"/>
          </a:solidFill>
          <a:ln/>
        </p:spPr>
      </p:sp>
      <p:sp>
        <p:nvSpPr>
          <p:cNvPr id="11" name="Shape 9"/>
          <p:cNvSpPr/>
          <p:nvPr/>
        </p:nvSpPr>
        <p:spPr>
          <a:xfrm>
            <a:off x="5141357" y="1777365"/>
            <a:ext cx="22860" cy="5504021"/>
          </a:xfrm>
          <a:prstGeom prst="roundRect">
            <a:avLst>
              <a:gd name="adj" fmla="val 120930"/>
            </a:avLst>
          </a:prstGeom>
          <a:solidFill>
            <a:srgbClr val="C6C6D2"/>
          </a:solidFill>
          <a:ln/>
        </p:spPr>
      </p:sp>
      <p:sp>
        <p:nvSpPr>
          <p:cNvPr id="12" name="Text 10"/>
          <p:cNvSpPr/>
          <p:nvPr/>
        </p:nvSpPr>
        <p:spPr>
          <a:xfrm>
            <a:off x="5325547" y="1961555"/>
            <a:ext cx="2764393" cy="345519"/>
          </a:xfrm>
          <a:prstGeom prst="rect">
            <a:avLst/>
          </a:prstGeom>
          <a:noFill/>
          <a:ln/>
        </p:spPr>
        <p:txBody>
          <a:bodyPr wrap="none" lIns="0" tIns="0" rIns="0" bIns="0" rtlCol="0" anchor="t"/>
          <a:lstStyle/>
          <a:p>
            <a:pPr marL="0" indent="0" algn="l">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Current Limitations</a:t>
            </a:r>
            <a:endParaRPr lang="en-US" sz="2150" dirty="0"/>
          </a:p>
        </p:txBody>
      </p:sp>
      <p:sp>
        <p:nvSpPr>
          <p:cNvPr id="13" name="Text 11"/>
          <p:cNvSpPr/>
          <p:nvPr/>
        </p:nvSpPr>
        <p:spPr>
          <a:xfrm>
            <a:off x="5325547" y="2417564"/>
            <a:ext cx="3979188" cy="8843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Web-Only Platform:</a:t>
            </a:r>
            <a:r>
              <a:rPr lang="en-US" sz="1450" dirty="0">
                <a:solidFill>
                  <a:srgbClr val="39393C"/>
                </a:solidFill>
                <a:latin typeface="Open Sans" pitchFamily="34" charset="0"/>
                <a:ea typeface="Open Sans" pitchFamily="34" charset="-122"/>
                <a:cs typeface="Open Sans" pitchFamily="34" charset="-120"/>
              </a:rPr>
              <a:t> Currently accessible only via web browsers; dedicated mobile apps are planned.</a:t>
            </a:r>
            <a:endParaRPr lang="en-US" sz="1450" dirty="0"/>
          </a:p>
        </p:txBody>
      </p:sp>
      <p:sp>
        <p:nvSpPr>
          <p:cNvPr id="14" name="Text 12"/>
          <p:cNvSpPr/>
          <p:nvPr/>
        </p:nvSpPr>
        <p:spPr>
          <a:xfrm>
            <a:off x="5325547" y="3366373"/>
            <a:ext cx="3979188" cy="1179195"/>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AI Fraud Detection:</a:t>
            </a:r>
            <a:r>
              <a:rPr lang="en-US" sz="1450" dirty="0">
                <a:solidFill>
                  <a:srgbClr val="39393C"/>
                </a:solidFill>
                <a:latin typeface="Open Sans" pitchFamily="34" charset="0"/>
                <a:ea typeface="Open Sans" pitchFamily="34" charset="-122"/>
                <a:cs typeface="Open Sans" pitchFamily="34" charset="-120"/>
              </a:rPr>
              <a:t> Initial iteration is rule-based; future enhancements will integrate advanced ML models for greater accuracy.</a:t>
            </a:r>
            <a:endParaRPr lang="en-US" sz="1450" dirty="0"/>
          </a:p>
        </p:txBody>
      </p:sp>
      <p:sp>
        <p:nvSpPr>
          <p:cNvPr id="15" name="Text 13"/>
          <p:cNvSpPr/>
          <p:nvPr/>
        </p:nvSpPr>
        <p:spPr>
          <a:xfrm>
            <a:off x="5325547" y="4609981"/>
            <a:ext cx="3979188" cy="8843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External Integrations:</a:t>
            </a:r>
            <a:r>
              <a:rPr lang="en-US" sz="1450" dirty="0">
                <a:solidFill>
                  <a:srgbClr val="39393C"/>
                </a:solidFill>
                <a:latin typeface="Open Sans" pitchFamily="34" charset="0"/>
                <a:ea typeface="Open Sans" pitchFamily="34" charset="-122"/>
                <a:cs typeface="Open Sans" pitchFamily="34" charset="-120"/>
              </a:rPr>
              <a:t> Direct integration with external insurance providers is pending development.</a:t>
            </a:r>
            <a:endParaRPr lang="en-US" sz="1450" dirty="0"/>
          </a:p>
        </p:txBody>
      </p:sp>
      <p:sp>
        <p:nvSpPr>
          <p:cNvPr id="16" name="Text 14"/>
          <p:cNvSpPr/>
          <p:nvPr/>
        </p:nvSpPr>
        <p:spPr>
          <a:xfrm>
            <a:off x="5325547" y="5558790"/>
            <a:ext cx="3979188" cy="8843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Connectivity Requirement:</a:t>
            </a:r>
            <a:r>
              <a:rPr lang="en-US" sz="1450" dirty="0">
                <a:solidFill>
                  <a:srgbClr val="39393C"/>
                </a:solidFill>
                <a:latin typeface="Open Sans" pitchFamily="34" charset="0"/>
                <a:ea typeface="Open Sans" pitchFamily="34" charset="-122"/>
                <a:cs typeface="Open Sans" pitchFamily="34" charset="-120"/>
              </a:rPr>
              <a:t> Requires continuous internet access for full functionality.</a:t>
            </a:r>
            <a:endParaRPr lang="en-US" sz="1450" dirty="0"/>
          </a:p>
        </p:txBody>
      </p:sp>
      <p:sp>
        <p:nvSpPr>
          <p:cNvPr id="17" name="Shape 15"/>
          <p:cNvSpPr/>
          <p:nvPr/>
        </p:nvSpPr>
        <p:spPr>
          <a:xfrm>
            <a:off x="9488924" y="1777365"/>
            <a:ext cx="4347567" cy="5504021"/>
          </a:xfrm>
          <a:prstGeom prst="rect">
            <a:avLst/>
          </a:prstGeom>
          <a:solidFill>
            <a:srgbClr val="E0E0EC"/>
          </a:solidFill>
          <a:ln/>
        </p:spPr>
      </p:sp>
      <p:sp>
        <p:nvSpPr>
          <p:cNvPr id="18" name="Shape 16"/>
          <p:cNvSpPr/>
          <p:nvPr/>
        </p:nvSpPr>
        <p:spPr>
          <a:xfrm>
            <a:off x="9488924" y="1777365"/>
            <a:ext cx="22860" cy="5504021"/>
          </a:xfrm>
          <a:prstGeom prst="roundRect">
            <a:avLst>
              <a:gd name="adj" fmla="val 120930"/>
            </a:avLst>
          </a:prstGeom>
          <a:solidFill>
            <a:srgbClr val="C6C6D2"/>
          </a:solidFill>
          <a:ln/>
        </p:spPr>
      </p:sp>
      <p:sp>
        <p:nvSpPr>
          <p:cNvPr id="19" name="Text 17"/>
          <p:cNvSpPr/>
          <p:nvPr/>
        </p:nvSpPr>
        <p:spPr>
          <a:xfrm>
            <a:off x="9673114" y="1961555"/>
            <a:ext cx="2764393" cy="345519"/>
          </a:xfrm>
          <a:prstGeom prst="rect">
            <a:avLst/>
          </a:prstGeom>
          <a:noFill/>
          <a:ln/>
        </p:spPr>
        <p:txBody>
          <a:bodyPr wrap="none" lIns="0" tIns="0" rIns="0" bIns="0" rtlCol="0" anchor="t"/>
          <a:lstStyle/>
          <a:p>
            <a:pPr marL="0" indent="0" algn="l">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Future Scope</a:t>
            </a:r>
            <a:endParaRPr lang="en-US" sz="2150" dirty="0"/>
          </a:p>
        </p:txBody>
      </p:sp>
      <p:sp>
        <p:nvSpPr>
          <p:cNvPr id="20" name="Text 18"/>
          <p:cNvSpPr/>
          <p:nvPr/>
        </p:nvSpPr>
        <p:spPr>
          <a:xfrm>
            <a:off x="9673114" y="2417564"/>
            <a:ext cx="3979188" cy="8843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Mobile Apps:</a:t>
            </a:r>
            <a:r>
              <a:rPr lang="en-US" sz="1450" dirty="0">
                <a:solidFill>
                  <a:srgbClr val="39393C"/>
                </a:solidFill>
                <a:latin typeface="Open Sans" pitchFamily="34" charset="0"/>
                <a:ea typeface="Open Sans" pitchFamily="34" charset="-122"/>
                <a:cs typeface="Open Sans" pitchFamily="34" charset="-120"/>
              </a:rPr>
              <a:t> Development of native Android and iOS applications for employees.</a:t>
            </a:r>
            <a:endParaRPr lang="en-US" sz="1450" dirty="0"/>
          </a:p>
        </p:txBody>
      </p:sp>
      <p:sp>
        <p:nvSpPr>
          <p:cNvPr id="21" name="Text 19"/>
          <p:cNvSpPr/>
          <p:nvPr/>
        </p:nvSpPr>
        <p:spPr>
          <a:xfrm>
            <a:off x="9673114" y="3366373"/>
            <a:ext cx="3979188" cy="8843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Enhanced Integration:</a:t>
            </a:r>
            <a:r>
              <a:rPr lang="en-US" sz="1450" dirty="0">
                <a:solidFill>
                  <a:srgbClr val="39393C"/>
                </a:solidFill>
                <a:latin typeface="Open Sans" pitchFamily="34" charset="0"/>
                <a:ea typeface="Open Sans" pitchFamily="34" charset="-122"/>
                <a:cs typeface="Open Sans" pitchFamily="34" charset="-120"/>
              </a:rPr>
              <a:t> Seamless integration with insurance companies and hospitals for direct data exchange.</a:t>
            </a:r>
            <a:endParaRPr lang="en-US" sz="1450" dirty="0"/>
          </a:p>
        </p:txBody>
      </p:sp>
      <p:sp>
        <p:nvSpPr>
          <p:cNvPr id="22" name="Text 20"/>
          <p:cNvSpPr/>
          <p:nvPr/>
        </p:nvSpPr>
        <p:spPr>
          <a:xfrm>
            <a:off x="9673114" y="4315182"/>
            <a:ext cx="3979188" cy="884396"/>
          </a:xfrm>
          <a:prstGeom prst="rect">
            <a:avLst/>
          </a:prstGeom>
          <a:noFill/>
          <a:ln/>
        </p:spPr>
        <p:txBody>
          <a:bodyPr wrap="square" lIns="0" tIns="0" rIns="0" bIns="0" rtlCol="0" anchor="t"/>
          <a:lstStyle/>
          <a:p>
            <a:pPr algn="l">
              <a:lnSpc>
                <a:spcPts val="2300"/>
              </a:lnSpc>
              <a:buSzPct val="100000"/>
            </a:pPr>
            <a:endParaRPr lang="en-US" sz="1450" dirty="0"/>
          </a:p>
        </p:txBody>
      </p:sp>
      <p:sp>
        <p:nvSpPr>
          <p:cNvPr id="23" name="Text 21"/>
          <p:cNvSpPr/>
          <p:nvPr/>
        </p:nvSpPr>
        <p:spPr>
          <a:xfrm>
            <a:off x="9695973" y="4407277"/>
            <a:ext cx="3979188" cy="8843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Blockchain Technology:</a:t>
            </a:r>
            <a:r>
              <a:rPr lang="en-US" sz="1450" dirty="0">
                <a:solidFill>
                  <a:srgbClr val="39393C"/>
                </a:solidFill>
                <a:latin typeface="Open Sans" pitchFamily="34" charset="0"/>
                <a:ea typeface="Open Sans" pitchFamily="34" charset="-122"/>
                <a:cs typeface="Open Sans" pitchFamily="34" charset="-120"/>
              </a:rPr>
              <a:t> Exploring blockchain for secure, immutable claim history and enhanced data integrity.</a:t>
            </a:r>
            <a:endParaRPr lang="en-US" sz="1450" dirty="0"/>
          </a:p>
        </p:txBody>
      </p:sp>
      <p:sp>
        <p:nvSpPr>
          <p:cNvPr id="24" name="Text 22"/>
          <p:cNvSpPr/>
          <p:nvPr/>
        </p:nvSpPr>
        <p:spPr>
          <a:xfrm>
            <a:off x="9695973" y="5489674"/>
            <a:ext cx="3979188" cy="88439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39393C"/>
                </a:solidFill>
                <a:latin typeface="Open Sans" pitchFamily="34" charset="0"/>
                <a:ea typeface="Open Sans" pitchFamily="34" charset="-122"/>
                <a:cs typeface="Open Sans" pitchFamily="34" charset="-120"/>
              </a:rPr>
              <a:t>Cloud Deployment:</a:t>
            </a:r>
            <a:r>
              <a:rPr lang="en-US" sz="1450" dirty="0">
                <a:solidFill>
                  <a:srgbClr val="39393C"/>
                </a:solidFill>
                <a:latin typeface="Open Sans" pitchFamily="34" charset="0"/>
                <a:ea typeface="Open Sans" pitchFamily="34" charset="-122"/>
                <a:cs typeface="Open Sans" pitchFamily="34" charset="-120"/>
              </a:rPr>
              <a:t> Transition to a robust cloud infrastructure for large-scale, high-availability usage.</a:t>
            </a:r>
            <a:endParaRPr lang="en-US" sz="1450" dirty="0"/>
          </a:p>
        </p:txBody>
      </p:sp>
      <p:sp>
        <p:nvSpPr>
          <p:cNvPr id="25" name="Rectangle 24">
            <a:extLst>
              <a:ext uri="{FF2B5EF4-FFF2-40B4-BE49-F238E27FC236}">
                <a16:creationId xmlns:a16="http://schemas.microsoft.com/office/drawing/2014/main" id="{1601CDCC-C866-8414-74D2-0BFB4CCA83A3}"/>
              </a:ext>
            </a:extLst>
          </p:cNvPr>
          <p:cNvSpPr/>
          <p:nvPr/>
        </p:nvSpPr>
        <p:spPr>
          <a:xfrm>
            <a:off x="12801600" y="7738946"/>
            <a:ext cx="1728439" cy="390293"/>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14970" y="916305"/>
            <a:ext cx="4158496" cy="6237684"/>
          </a:xfrm>
          <a:prstGeom prst="rect">
            <a:avLst/>
          </a:prstGeom>
        </p:spPr>
      </p:pic>
      <p:sp>
        <p:nvSpPr>
          <p:cNvPr id="3" name="Text 0"/>
          <p:cNvSpPr/>
          <p:nvPr/>
        </p:nvSpPr>
        <p:spPr>
          <a:xfrm>
            <a:off x="5581650" y="638175"/>
            <a:ext cx="8591550" cy="1908081"/>
          </a:xfrm>
          <a:prstGeom prst="rect">
            <a:avLst/>
          </a:prstGeom>
          <a:noFill/>
          <a:ln/>
        </p:spPr>
        <p:txBody>
          <a:bodyPr wrap="square" lIns="0" tIns="0" rIns="0" bIns="0" rtlCol="0" anchor="t"/>
          <a:lstStyle/>
          <a:p>
            <a:pPr marL="0" indent="0" algn="l">
              <a:lnSpc>
                <a:spcPts val="3250"/>
              </a:lnSpc>
              <a:buNone/>
            </a:pPr>
            <a:r>
              <a:rPr lang="en-US" sz="3600" b="1" dirty="0">
                <a:solidFill>
                  <a:srgbClr val="101014"/>
                </a:solidFill>
                <a:latin typeface="Playfair Display Bold" pitchFamily="34" charset="0"/>
                <a:ea typeface="Playfair Display Bold" pitchFamily="34" charset="-122"/>
                <a:cs typeface="Playfair Display Bold" pitchFamily="34" charset="-120"/>
              </a:rPr>
              <a:t>Conclusion: InsurAI – Your Strategic Partner for Modern Insurance Management</a:t>
            </a:r>
            <a:endParaRPr lang="en-US" sz="3600" dirty="0"/>
          </a:p>
        </p:txBody>
      </p:sp>
      <p:sp>
        <p:nvSpPr>
          <p:cNvPr id="4" name="Text 1"/>
          <p:cNvSpPr/>
          <p:nvPr/>
        </p:nvSpPr>
        <p:spPr>
          <a:xfrm>
            <a:off x="5581650" y="2043744"/>
            <a:ext cx="7912542" cy="796528"/>
          </a:xfrm>
          <a:prstGeom prst="rect">
            <a:avLst/>
          </a:prstGeom>
          <a:noFill/>
          <a:ln/>
        </p:spPr>
        <p:txBody>
          <a:bodyPr wrap="square" lIns="0" tIns="0" rIns="0" bIns="0" rtlCol="0" anchor="t"/>
          <a:lstStyle/>
          <a:p>
            <a:pPr marL="0" indent="0" algn="l">
              <a:lnSpc>
                <a:spcPts val="2050"/>
              </a:lnSpc>
              <a:buNone/>
            </a:pPr>
            <a:r>
              <a:rPr lang="en-US" sz="1400" dirty="0">
                <a:solidFill>
                  <a:schemeClr val="tx1">
                    <a:lumMod val="95000"/>
                    <a:lumOff val="5000"/>
                  </a:schemeClr>
                </a:solidFill>
                <a:latin typeface="Open Sans" pitchFamily="34" charset="0"/>
                <a:ea typeface="Open Sans" pitchFamily="34" charset="-122"/>
                <a:cs typeface="Open Sans" pitchFamily="34" charset="-120"/>
              </a:rPr>
              <a:t>InsurAI emerges as a comprehensive, enterprise-grade solution poised to revolutionize the corporate insurance claims process. By leveraging advanced technology, it delivers substantial value across the organization:</a:t>
            </a:r>
            <a:endParaRPr lang="en-US" sz="1400" dirty="0">
              <a:solidFill>
                <a:schemeClr val="tx1">
                  <a:lumMod val="95000"/>
                  <a:lumOff val="5000"/>
                </a:schemeClr>
              </a:solidFill>
            </a:endParaRPr>
          </a:p>
        </p:txBody>
      </p:sp>
      <p:sp>
        <p:nvSpPr>
          <p:cNvPr id="5" name="Text 2"/>
          <p:cNvSpPr/>
          <p:nvPr/>
        </p:nvSpPr>
        <p:spPr>
          <a:xfrm>
            <a:off x="5698738" y="3046341"/>
            <a:ext cx="7678366" cy="531019"/>
          </a:xfrm>
          <a:prstGeom prst="rect">
            <a:avLst/>
          </a:prstGeom>
          <a:noFill/>
          <a:ln/>
        </p:spPr>
        <p:txBody>
          <a:bodyPr wrap="square" lIns="0" tIns="0" rIns="0" bIns="0" rtlCol="0" anchor="t"/>
          <a:lstStyle/>
          <a:p>
            <a:pPr marL="342900" indent="-342900" algn="l">
              <a:lnSpc>
                <a:spcPts val="2050"/>
              </a:lnSpc>
              <a:buSzPct val="100000"/>
              <a:buChar char="•"/>
            </a:pPr>
            <a:r>
              <a:rPr lang="en-US" sz="1400" b="1" dirty="0">
                <a:solidFill>
                  <a:srgbClr val="39393C"/>
                </a:solidFill>
                <a:latin typeface="Open Sans" pitchFamily="34" charset="0"/>
                <a:ea typeface="Open Sans" pitchFamily="34" charset="-122"/>
                <a:cs typeface="Open Sans" pitchFamily="34" charset="-120"/>
              </a:rPr>
              <a:t>Enhanced Efficiency:</a:t>
            </a:r>
            <a:r>
              <a:rPr lang="en-US" sz="1400" dirty="0">
                <a:solidFill>
                  <a:srgbClr val="39393C"/>
                </a:solidFill>
                <a:latin typeface="Open Sans" pitchFamily="34" charset="0"/>
                <a:ea typeface="Open Sans" pitchFamily="34" charset="-122"/>
                <a:cs typeface="Open Sans" pitchFamily="34" charset="-120"/>
              </a:rPr>
              <a:t> Streamlines claims management, significantly reducing workload for HR and admin staff.</a:t>
            </a:r>
            <a:endParaRPr lang="en-US" sz="1400" dirty="0"/>
          </a:p>
        </p:txBody>
      </p:sp>
      <p:sp>
        <p:nvSpPr>
          <p:cNvPr id="6" name="Text 3"/>
          <p:cNvSpPr/>
          <p:nvPr/>
        </p:nvSpPr>
        <p:spPr>
          <a:xfrm>
            <a:off x="5698738" y="3673112"/>
            <a:ext cx="7795453" cy="689387"/>
          </a:xfrm>
          <a:prstGeom prst="rect">
            <a:avLst/>
          </a:prstGeom>
          <a:noFill/>
          <a:ln/>
        </p:spPr>
        <p:txBody>
          <a:bodyPr wrap="square" lIns="0" tIns="0" rIns="0" bIns="0" rtlCol="0" anchor="t"/>
          <a:lstStyle/>
          <a:p>
            <a:pPr marL="342900" indent="-342900" algn="l">
              <a:lnSpc>
                <a:spcPts val="2050"/>
              </a:lnSpc>
              <a:buSzPct val="100000"/>
              <a:buChar char="•"/>
            </a:pPr>
            <a:r>
              <a:rPr lang="en-US" sz="1400" b="1" dirty="0">
                <a:solidFill>
                  <a:srgbClr val="39393C"/>
                </a:solidFill>
                <a:latin typeface="Open Sans" pitchFamily="34" charset="0"/>
                <a:ea typeface="Open Sans" pitchFamily="34" charset="-122"/>
                <a:cs typeface="Open Sans" pitchFamily="34" charset="-120"/>
              </a:rPr>
              <a:t>Unparalleled Transparency:</a:t>
            </a:r>
            <a:r>
              <a:rPr lang="en-US" sz="1400" dirty="0">
                <a:solidFill>
                  <a:srgbClr val="39393C"/>
                </a:solidFill>
                <a:latin typeface="Open Sans" pitchFamily="34" charset="0"/>
                <a:ea typeface="Open Sans" pitchFamily="34" charset="-122"/>
                <a:cs typeface="Open Sans" pitchFamily="34" charset="-120"/>
              </a:rPr>
              <a:t> Offers real-time updates and clear visibility for employees, fostering trust and satisfaction.</a:t>
            </a:r>
            <a:endParaRPr lang="en-US" sz="1400" dirty="0"/>
          </a:p>
        </p:txBody>
      </p:sp>
      <p:sp>
        <p:nvSpPr>
          <p:cNvPr id="7" name="Text 4"/>
          <p:cNvSpPr/>
          <p:nvPr/>
        </p:nvSpPr>
        <p:spPr>
          <a:xfrm>
            <a:off x="5698738" y="4299576"/>
            <a:ext cx="7554950" cy="531019"/>
          </a:xfrm>
          <a:prstGeom prst="rect">
            <a:avLst/>
          </a:prstGeom>
          <a:noFill/>
          <a:ln/>
        </p:spPr>
        <p:txBody>
          <a:bodyPr wrap="square" lIns="0" tIns="0" rIns="0" bIns="0" rtlCol="0" anchor="t"/>
          <a:lstStyle/>
          <a:p>
            <a:pPr marL="342900" indent="-342900" algn="l">
              <a:lnSpc>
                <a:spcPts val="2050"/>
              </a:lnSpc>
              <a:buSzPct val="100000"/>
              <a:buChar char="•"/>
            </a:pPr>
            <a:r>
              <a:rPr lang="en-US" sz="1400" b="1" dirty="0">
                <a:solidFill>
                  <a:srgbClr val="39393C"/>
                </a:solidFill>
                <a:latin typeface="Open Sans" pitchFamily="34" charset="0"/>
                <a:ea typeface="Open Sans" pitchFamily="34" charset="-122"/>
                <a:cs typeface="Open Sans" pitchFamily="34" charset="-120"/>
              </a:rPr>
              <a:t>Robust Control &amp; Compliance:</a:t>
            </a:r>
            <a:r>
              <a:rPr lang="en-US" sz="1400" dirty="0">
                <a:solidFill>
                  <a:srgbClr val="39393C"/>
                </a:solidFill>
                <a:latin typeface="Open Sans" pitchFamily="34" charset="0"/>
                <a:ea typeface="Open Sans" pitchFamily="34" charset="-122"/>
                <a:cs typeface="Open Sans" pitchFamily="34" charset="-120"/>
              </a:rPr>
              <a:t> Provides administrators with full oversight, advanced fraud detection, and ensures regulatory adherence.</a:t>
            </a:r>
            <a:endParaRPr lang="en-US" sz="1400" dirty="0"/>
          </a:p>
        </p:txBody>
      </p:sp>
      <p:sp>
        <p:nvSpPr>
          <p:cNvPr id="8" name="Text 5"/>
          <p:cNvSpPr/>
          <p:nvPr/>
        </p:nvSpPr>
        <p:spPr>
          <a:xfrm>
            <a:off x="5698738" y="4899805"/>
            <a:ext cx="7432288" cy="531019"/>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39393C"/>
                </a:solidFill>
                <a:latin typeface="Open Sans" pitchFamily="34" charset="0"/>
                <a:ea typeface="Open Sans" pitchFamily="34" charset="-122"/>
                <a:cs typeface="Open Sans" pitchFamily="34" charset="-120"/>
              </a:rPr>
              <a:t>S</a:t>
            </a:r>
            <a:r>
              <a:rPr lang="en-US" sz="1400" b="1" dirty="0">
                <a:solidFill>
                  <a:srgbClr val="39393C"/>
                </a:solidFill>
                <a:latin typeface="Open Sans" pitchFamily="34" charset="0"/>
                <a:ea typeface="Open Sans" pitchFamily="34" charset="-122"/>
                <a:cs typeface="Open Sans" pitchFamily="34" charset="-120"/>
              </a:rPr>
              <a:t>trategic Growth:</a:t>
            </a:r>
            <a:r>
              <a:rPr lang="en-US" sz="1400" dirty="0">
                <a:solidFill>
                  <a:srgbClr val="39393C"/>
                </a:solidFill>
                <a:latin typeface="Open Sans" pitchFamily="34" charset="0"/>
                <a:ea typeface="Open Sans" pitchFamily="34" charset="-122"/>
                <a:cs typeface="Open Sans" pitchFamily="34" charset="-120"/>
              </a:rPr>
              <a:t> Delivers cost savings, scalability, and a trusted platform, supporting the company's long-term objectives.</a:t>
            </a:r>
            <a:endParaRPr lang="en-US" sz="1400" dirty="0"/>
          </a:p>
        </p:txBody>
      </p:sp>
      <p:sp>
        <p:nvSpPr>
          <p:cNvPr id="9" name="Text 6"/>
          <p:cNvSpPr/>
          <p:nvPr/>
        </p:nvSpPr>
        <p:spPr>
          <a:xfrm>
            <a:off x="5698738" y="5515590"/>
            <a:ext cx="7678366" cy="796528"/>
          </a:xfrm>
          <a:prstGeom prst="rect">
            <a:avLst/>
          </a:prstGeom>
          <a:noFill/>
          <a:ln/>
        </p:spPr>
        <p:txBody>
          <a:bodyPr wrap="square" lIns="0" tIns="0" rIns="0" bIns="0" rtlCol="0" anchor="t"/>
          <a:lstStyle/>
          <a:p>
            <a:pPr marL="342900" indent="-342900" algn="l">
              <a:lnSpc>
                <a:spcPts val="2050"/>
              </a:lnSpc>
              <a:buSzPct val="100000"/>
              <a:buChar char="•"/>
            </a:pPr>
            <a:r>
              <a:rPr lang="en-US" sz="1400" b="1" dirty="0">
                <a:solidFill>
                  <a:srgbClr val="39393C"/>
                </a:solidFill>
                <a:latin typeface="Open Sans" pitchFamily="34" charset="0"/>
                <a:ea typeface="Open Sans" pitchFamily="34" charset="-122"/>
                <a:cs typeface="Open Sans" pitchFamily="34" charset="-120"/>
              </a:rPr>
              <a:t>Future-Proofing:</a:t>
            </a:r>
            <a:r>
              <a:rPr lang="en-US" sz="1400" dirty="0">
                <a:solidFill>
                  <a:srgbClr val="39393C"/>
                </a:solidFill>
                <a:latin typeface="Open Sans" pitchFamily="34" charset="0"/>
                <a:ea typeface="Open Sans" pitchFamily="34" charset="-122"/>
                <a:cs typeface="Open Sans" pitchFamily="34" charset="-120"/>
              </a:rPr>
              <a:t> With planned mobile integrations, advanced AI capabilities, and blockchain security, InsurAI is designed for continuous evolution and adaptation to emerging needs.</a:t>
            </a:r>
            <a:endParaRPr lang="en-US" sz="1400" dirty="0"/>
          </a:p>
        </p:txBody>
      </p:sp>
      <p:sp>
        <p:nvSpPr>
          <p:cNvPr id="10" name="Text 7"/>
          <p:cNvSpPr/>
          <p:nvPr/>
        </p:nvSpPr>
        <p:spPr>
          <a:xfrm>
            <a:off x="5581649" y="6583915"/>
            <a:ext cx="8089745" cy="796528"/>
          </a:xfrm>
          <a:prstGeom prst="rect">
            <a:avLst/>
          </a:prstGeom>
          <a:noFill/>
          <a:ln/>
        </p:spPr>
        <p:txBody>
          <a:bodyPr wrap="square" lIns="0" tIns="0" rIns="0" bIns="0" rtlCol="0" anchor="t"/>
          <a:lstStyle/>
          <a:p>
            <a:pPr marL="0" indent="0" algn="l">
              <a:lnSpc>
                <a:spcPts val="2050"/>
              </a:lnSpc>
              <a:buNone/>
            </a:pPr>
            <a:r>
              <a:rPr lang="en-US" sz="1400" dirty="0">
                <a:solidFill>
                  <a:srgbClr val="39393C"/>
                </a:solidFill>
                <a:latin typeface="Open Sans" pitchFamily="34" charset="0"/>
                <a:ea typeface="Open Sans" pitchFamily="34" charset="-122"/>
                <a:cs typeface="Open Sans" pitchFamily="34" charset="-120"/>
              </a:rPr>
              <a:t>InsurAI is more than just a tool; it's a strategic partner for businesses aiming for a smarter, more secure, and employee-centric future in insurance claims management.</a:t>
            </a:r>
            <a:endParaRPr lang="en-US" sz="1400" dirty="0"/>
          </a:p>
        </p:txBody>
      </p:sp>
      <p:sp>
        <p:nvSpPr>
          <p:cNvPr id="11" name="Rectangle 10">
            <a:extLst>
              <a:ext uri="{FF2B5EF4-FFF2-40B4-BE49-F238E27FC236}">
                <a16:creationId xmlns:a16="http://schemas.microsoft.com/office/drawing/2014/main" id="{0B229BE7-3ACE-747F-E646-372DB4B5A169}"/>
              </a:ext>
            </a:extLst>
          </p:cNvPr>
          <p:cNvSpPr/>
          <p:nvPr/>
        </p:nvSpPr>
        <p:spPr>
          <a:xfrm>
            <a:off x="12801600" y="7738946"/>
            <a:ext cx="1728439" cy="390293"/>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BD969F-04D6-F9E1-5FCA-F94B0AF8F951}"/>
              </a:ext>
            </a:extLst>
          </p:cNvPr>
          <p:cNvSpPr/>
          <p:nvPr/>
        </p:nvSpPr>
        <p:spPr>
          <a:xfrm>
            <a:off x="12801600" y="7738946"/>
            <a:ext cx="1728439" cy="390293"/>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4">
            <a:extLst>
              <a:ext uri="{FF2B5EF4-FFF2-40B4-BE49-F238E27FC236}">
                <a16:creationId xmlns:a16="http://schemas.microsoft.com/office/drawing/2014/main" id="{DD3AB84C-CFE6-CCD8-3B48-74D6AA293C8A}"/>
              </a:ext>
            </a:extLst>
          </p:cNvPr>
          <p:cNvSpPr/>
          <p:nvPr/>
        </p:nvSpPr>
        <p:spPr>
          <a:xfrm>
            <a:off x="360728" y="4155661"/>
            <a:ext cx="7855506" cy="97821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7700"/>
              </a:lnSpc>
              <a:buNone/>
            </a:pPr>
            <a:r>
              <a:rPr lang="en-US" sz="6150" b="1" dirty="0">
                <a:solidFill>
                  <a:srgbClr val="101014"/>
                </a:solidFill>
                <a:latin typeface="Playfair Display Bold" pitchFamily="34" charset="0"/>
                <a:ea typeface="Playfair Display Bold" pitchFamily="34" charset="-122"/>
                <a:cs typeface="Playfair Display Bold" pitchFamily="34" charset="-120"/>
              </a:rPr>
              <a:t>                   </a:t>
            </a:r>
            <a:r>
              <a:rPr lang="en-US" sz="9600" b="1" dirty="0">
                <a:solidFill>
                  <a:srgbClr val="101014"/>
                </a:solidFill>
                <a:latin typeface="Playfair Display Bold" pitchFamily="34" charset="0"/>
                <a:ea typeface="Playfair Display Bold" pitchFamily="34" charset="-122"/>
                <a:cs typeface="Playfair Display Bold" pitchFamily="34" charset="-120"/>
              </a:rPr>
              <a:t>THANKYOU</a:t>
            </a:r>
            <a:endParaRPr lang="en-US" sz="9600" dirty="0"/>
          </a:p>
        </p:txBody>
      </p:sp>
      <p:pic>
        <p:nvPicPr>
          <p:cNvPr id="7" name="Picture 6">
            <a:extLst>
              <a:ext uri="{FF2B5EF4-FFF2-40B4-BE49-F238E27FC236}">
                <a16:creationId xmlns:a16="http://schemas.microsoft.com/office/drawing/2014/main" id="{3D74F69A-5AAE-D460-902E-F06A19254805}"/>
              </a:ext>
            </a:extLst>
          </p:cNvPr>
          <p:cNvPicPr>
            <a:picLocks noChangeAspect="1"/>
          </p:cNvPicPr>
          <p:nvPr/>
        </p:nvPicPr>
        <p:blipFill>
          <a:blip r:embed="rId2">
            <a:alphaModFix amt="5000"/>
          </a:blip>
          <a:stretch>
            <a:fillRect/>
          </a:stretch>
        </p:blipFill>
        <p:spPr>
          <a:xfrm>
            <a:off x="100361" y="-490655"/>
            <a:ext cx="14401800" cy="8720255"/>
          </a:xfrm>
          <a:prstGeom prst="rect">
            <a:avLst/>
          </a:prstGeom>
        </p:spPr>
      </p:pic>
    </p:spTree>
    <p:extLst>
      <p:ext uri="{BB962C8B-B14F-4D97-AF65-F5344CB8AC3E}">
        <p14:creationId xmlns:p14="http://schemas.microsoft.com/office/powerpoint/2010/main" val="1277674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87122"/>
            <a:ext cx="13042821" cy="1240155"/>
          </a:xfrm>
          <a:prstGeom prst="rect">
            <a:avLst/>
          </a:prstGeom>
          <a:noFill/>
          <a:ln/>
        </p:spPr>
        <p:txBody>
          <a:bodyPr wrap="square" lIns="0" tIns="0" rIns="0" bIns="0" rtlCol="0" anchor="t"/>
          <a:lstStyle/>
          <a:p>
            <a:pPr marL="0" indent="0" algn="l">
              <a:lnSpc>
                <a:spcPts val="4850"/>
              </a:lnSpc>
              <a:buNone/>
            </a:pPr>
            <a:r>
              <a:rPr lang="en-US" sz="3600" b="1" dirty="0">
                <a:solidFill>
                  <a:srgbClr val="101014"/>
                </a:solidFill>
                <a:latin typeface="Playfair Display Bold" pitchFamily="34" charset="0"/>
                <a:ea typeface="Playfair Display Bold" pitchFamily="34" charset="-122"/>
                <a:cs typeface="Playfair Display Bold" pitchFamily="34" charset="-120"/>
              </a:rPr>
              <a:t>Project Overview: Revolutionizing Corporate Insurance Management</a:t>
            </a:r>
            <a:endParaRPr lang="en-US" sz="3600" dirty="0"/>
          </a:p>
        </p:txBody>
      </p:sp>
      <p:sp>
        <p:nvSpPr>
          <p:cNvPr id="3" name="Text 1"/>
          <p:cNvSpPr/>
          <p:nvPr/>
        </p:nvSpPr>
        <p:spPr>
          <a:xfrm>
            <a:off x="793790" y="2424113"/>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39393C"/>
                </a:solidFill>
                <a:latin typeface="Open Sans" pitchFamily="34" charset="0"/>
                <a:ea typeface="Open Sans" pitchFamily="34" charset="-122"/>
                <a:cs typeface="Open Sans" pitchFamily="34" charset="-120"/>
              </a:rPr>
              <a:t>InsurAI is an enterprise-grade insurance management platform designed to streamline and automate corporate policy workflows. It provides intelligent tools for policy administration, risk assessment, claims processing, and compliance, enabling organizations to manage their insurance portfolios efficiently and insightfully.</a:t>
            </a:r>
            <a:endParaRPr lang="en-US" sz="1550" dirty="0"/>
          </a:p>
        </p:txBody>
      </p:sp>
      <p:sp>
        <p:nvSpPr>
          <p:cNvPr id="4" name="Text 2"/>
          <p:cNvSpPr/>
          <p:nvPr/>
        </p:nvSpPr>
        <p:spPr>
          <a:xfrm>
            <a:off x="793790" y="3798332"/>
            <a:ext cx="2480905" cy="310158"/>
          </a:xfrm>
          <a:prstGeom prst="rect">
            <a:avLst/>
          </a:prstGeom>
          <a:noFill/>
          <a:ln/>
        </p:spPr>
        <p:txBody>
          <a:bodyPr wrap="none" lIns="0" tIns="0" rIns="0" bIns="0" rtlCol="0" anchor="t"/>
          <a:lstStyle/>
          <a:p>
            <a:pPr marL="0" indent="0" algn="l">
              <a:lnSpc>
                <a:spcPts val="2400"/>
              </a:lnSpc>
              <a:buNone/>
            </a:pPr>
            <a:r>
              <a:rPr lang="en-US" sz="2000" b="1" dirty="0">
                <a:solidFill>
                  <a:srgbClr val="101014"/>
                </a:solidFill>
                <a:latin typeface="Playfair Display Bold" pitchFamily="34" charset="0"/>
                <a:ea typeface="Playfair Display Bold" pitchFamily="34" charset="-122"/>
                <a:cs typeface="Playfair Display Bold" pitchFamily="34" charset="-120"/>
              </a:rPr>
              <a:t>Key Scope Areas:</a:t>
            </a:r>
            <a:endParaRPr lang="en-US" sz="2000" dirty="0"/>
          </a:p>
        </p:txBody>
      </p:sp>
      <p:sp>
        <p:nvSpPr>
          <p:cNvPr id="5" name="Text 3"/>
          <p:cNvSpPr/>
          <p:nvPr/>
        </p:nvSpPr>
        <p:spPr>
          <a:xfrm>
            <a:off x="793790" y="4306848"/>
            <a:ext cx="66851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9393C"/>
                </a:solidFill>
                <a:latin typeface="Open Sans" pitchFamily="34" charset="0"/>
                <a:ea typeface="Open Sans" pitchFamily="34" charset="-122"/>
                <a:cs typeface="Open Sans" pitchFamily="34" charset="-120"/>
              </a:rPr>
              <a:t>Corporate-Focused:</a:t>
            </a:r>
            <a:r>
              <a:rPr lang="en-US" sz="1550" dirty="0">
                <a:solidFill>
                  <a:srgbClr val="39393C"/>
                </a:solidFill>
                <a:latin typeface="Open Sans" pitchFamily="34" charset="0"/>
                <a:ea typeface="Open Sans" pitchFamily="34" charset="-122"/>
                <a:cs typeface="Open Sans" pitchFamily="34" charset="-120"/>
              </a:rPr>
              <a:t> Tailored exclusively for corporate users, not individual policy buyers.</a:t>
            </a:r>
            <a:endParaRPr lang="en-US" sz="1550" dirty="0"/>
          </a:p>
        </p:txBody>
      </p:sp>
      <p:sp>
        <p:nvSpPr>
          <p:cNvPr id="6" name="Text 4"/>
          <p:cNvSpPr/>
          <p:nvPr/>
        </p:nvSpPr>
        <p:spPr>
          <a:xfrm>
            <a:off x="793790" y="5011341"/>
            <a:ext cx="66851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9393C"/>
                </a:solidFill>
                <a:latin typeface="Open Sans" pitchFamily="34" charset="0"/>
                <a:ea typeface="Open Sans" pitchFamily="34" charset="-122"/>
                <a:cs typeface="Open Sans" pitchFamily="34" charset="-120"/>
              </a:rPr>
              <a:t>Role-Based Access:</a:t>
            </a:r>
            <a:r>
              <a:rPr lang="en-US" sz="1550" dirty="0">
                <a:solidFill>
                  <a:srgbClr val="39393C"/>
                </a:solidFill>
                <a:latin typeface="Open Sans" pitchFamily="34" charset="0"/>
                <a:ea typeface="Open Sans" pitchFamily="34" charset="-122"/>
                <a:cs typeface="Open Sans" pitchFamily="34" charset="-120"/>
              </a:rPr>
              <a:t> Supports secure access for Employees, Agents, HR Admin, and System Admin.</a:t>
            </a:r>
            <a:endParaRPr lang="en-US" sz="1550" dirty="0"/>
          </a:p>
        </p:txBody>
      </p:sp>
      <p:sp>
        <p:nvSpPr>
          <p:cNvPr id="7" name="Text 5"/>
          <p:cNvSpPr/>
          <p:nvPr/>
        </p:nvSpPr>
        <p:spPr>
          <a:xfrm>
            <a:off x="793790" y="5715833"/>
            <a:ext cx="6685121"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9393C"/>
                </a:solidFill>
                <a:latin typeface="Open Sans" pitchFamily="34" charset="0"/>
                <a:ea typeface="Open Sans" pitchFamily="34" charset="-122"/>
                <a:cs typeface="Open Sans" pitchFamily="34" charset="-120"/>
              </a:rPr>
              <a:t>Comprehensive Functions:</a:t>
            </a:r>
            <a:r>
              <a:rPr lang="en-US" sz="1550" dirty="0">
                <a:solidFill>
                  <a:srgbClr val="39393C"/>
                </a:solidFill>
                <a:latin typeface="Open Sans" pitchFamily="34" charset="0"/>
                <a:ea typeface="Open Sans" pitchFamily="34" charset="-122"/>
                <a:cs typeface="Open Sans" pitchFamily="34" charset="-120"/>
              </a:rPr>
              <a:t> Includes policy renewals, claim approvals, tax compliance, reporting, fraud detection, and analytics dashboards.</a:t>
            </a:r>
            <a:endParaRPr lang="en-US" sz="1550" dirty="0"/>
          </a:p>
        </p:txBody>
      </p:sp>
      <p:sp>
        <p:nvSpPr>
          <p:cNvPr id="8" name="Text 6"/>
          <p:cNvSpPr/>
          <p:nvPr/>
        </p:nvSpPr>
        <p:spPr>
          <a:xfrm>
            <a:off x="793790" y="6737866"/>
            <a:ext cx="66851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9393C"/>
                </a:solidFill>
                <a:latin typeface="Open Sans" pitchFamily="34" charset="0"/>
                <a:ea typeface="Open Sans" pitchFamily="34" charset="-122"/>
                <a:cs typeface="Open Sans" pitchFamily="34" charset="-120"/>
              </a:rPr>
              <a:t>Scalable Architecture:</a:t>
            </a:r>
            <a:r>
              <a:rPr lang="en-US" sz="1550" dirty="0">
                <a:solidFill>
                  <a:srgbClr val="39393C"/>
                </a:solidFill>
                <a:latin typeface="Open Sans" pitchFamily="34" charset="0"/>
                <a:ea typeface="Open Sans" pitchFamily="34" charset="-122"/>
                <a:cs typeface="Open Sans" pitchFamily="34" charset="-120"/>
              </a:rPr>
              <a:t> Built to support organizations of any size, from small businesses to large enterprises.</a:t>
            </a:r>
            <a:endParaRPr lang="en-US" sz="1550" dirty="0"/>
          </a:p>
        </p:txBody>
      </p:sp>
      <p:sp>
        <p:nvSpPr>
          <p:cNvPr id="9" name="Text 7"/>
          <p:cNvSpPr/>
          <p:nvPr/>
        </p:nvSpPr>
        <p:spPr>
          <a:xfrm>
            <a:off x="7970639" y="3778568"/>
            <a:ext cx="5873472" cy="317540"/>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11" name="Picture 10" descr="A screenshot of a web page&#10;&#10;AI-generated content may be incorrect.">
            <a:extLst>
              <a:ext uri="{FF2B5EF4-FFF2-40B4-BE49-F238E27FC236}">
                <a16:creationId xmlns:a16="http://schemas.microsoft.com/office/drawing/2014/main" id="{7C9CA99A-3B33-375F-5922-D1EAC07B3362}"/>
              </a:ext>
            </a:extLst>
          </p:cNvPr>
          <p:cNvPicPr>
            <a:picLocks noChangeAspect="1"/>
          </p:cNvPicPr>
          <p:nvPr/>
        </p:nvPicPr>
        <p:blipFill>
          <a:blip r:embed="rId3"/>
          <a:stretch>
            <a:fillRect/>
          </a:stretch>
        </p:blipFill>
        <p:spPr>
          <a:xfrm>
            <a:off x="7970639" y="3532850"/>
            <a:ext cx="6125577" cy="4065746"/>
          </a:xfrm>
          <a:prstGeom prst="rect">
            <a:avLst/>
          </a:prstGeom>
        </p:spPr>
      </p:pic>
      <p:sp>
        <p:nvSpPr>
          <p:cNvPr id="12" name="Rectangle 11">
            <a:extLst>
              <a:ext uri="{FF2B5EF4-FFF2-40B4-BE49-F238E27FC236}">
                <a16:creationId xmlns:a16="http://schemas.microsoft.com/office/drawing/2014/main" id="{57CA88B2-E2B4-C9E4-67B5-B68931742EBE}"/>
              </a:ext>
            </a:extLst>
          </p:cNvPr>
          <p:cNvSpPr/>
          <p:nvPr/>
        </p:nvSpPr>
        <p:spPr>
          <a:xfrm>
            <a:off x="12801600" y="7738946"/>
            <a:ext cx="1728439" cy="390293"/>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7328767-2592-FFE4-5A9A-62CB0D244575}"/>
              </a:ext>
            </a:extLst>
          </p:cNvPr>
          <p:cNvSpPr/>
          <p:nvPr/>
        </p:nvSpPr>
        <p:spPr>
          <a:xfrm>
            <a:off x="793790" y="669608"/>
            <a:ext cx="9548693" cy="566976"/>
          </a:xfrm>
          <a:prstGeom prst="rect">
            <a:avLst/>
          </a:prstGeom>
          <a:noFill/>
          <a:ln/>
        </p:spPr>
        <p:txBody>
          <a:bodyPr wrap="none" lIns="0" tIns="0" rIns="0" bIns="0" rtlCol="0" anchor="t"/>
          <a:lstStyle/>
          <a:p>
            <a:pPr marL="0" indent="0" algn="l">
              <a:lnSpc>
                <a:spcPts val="4450"/>
              </a:lnSpc>
              <a:buNone/>
            </a:pPr>
            <a:r>
              <a:rPr lang="en-US" sz="3600" b="1" dirty="0">
                <a:solidFill>
                  <a:srgbClr val="101014"/>
                </a:solidFill>
                <a:latin typeface="Playfair Display Bold" pitchFamily="34" charset="0"/>
                <a:ea typeface="Playfair Display Bold" pitchFamily="34" charset="-122"/>
                <a:cs typeface="Playfair Display Bold" pitchFamily="34" charset="-120"/>
              </a:rPr>
              <a:t>The Problem: Manual Insurance Management</a:t>
            </a:r>
            <a:endParaRPr lang="en-US" sz="3600" dirty="0"/>
          </a:p>
        </p:txBody>
      </p:sp>
      <p:sp>
        <p:nvSpPr>
          <p:cNvPr id="3" name="Text 1">
            <a:extLst>
              <a:ext uri="{FF2B5EF4-FFF2-40B4-BE49-F238E27FC236}">
                <a16:creationId xmlns:a16="http://schemas.microsoft.com/office/drawing/2014/main" id="{91A34020-A76A-A463-CF60-D0FB8A0E53C3}"/>
              </a:ext>
            </a:extLst>
          </p:cNvPr>
          <p:cNvSpPr/>
          <p:nvPr/>
        </p:nvSpPr>
        <p:spPr>
          <a:xfrm>
            <a:off x="793789" y="1486034"/>
            <a:ext cx="13042821" cy="580549"/>
          </a:xfrm>
          <a:prstGeom prst="rect">
            <a:avLst/>
          </a:prstGeom>
          <a:noFill/>
          <a:ln/>
        </p:spPr>
        <p:txBody>
          <a:bodyPr wrap="square" lIns="0" tIns="0" rIns="0" bIns="0" rtlCol="0" anchor="t"/>
          <a:lstStyle/>
          <a:p>
            <a:pPr marL="0" indent="0" algn="l">
              <a:lnSpc>
                <a:spcPts val="2250"/>
              </a:lnSpc>
              <a:buNone/>
            </a:pPr>
            <a:r>
              <a:rPr lang="en-US" sz="1600" dirty="0">
                <a:solidFill>
                  <a:srgbClr val="39393C"/>
                </a:solidFill>
                <a:latin typeface="Open Sans" pitchFamily="34" charset="0"/>
                <a:ea typeface="Open Sans" pitchFamily="34" charset="-122"/>
                <a:cs typeface="Open Sans" pitchFamily="34" charset="-120"/>
              </a:rPr>
              <a:t>Today's corporate insurance policy management is often a manual, HR-intensive process, leading to significant inefficiencies and risks for both companies and employees.</a:t>
            </a:r>
            <a:endParaRPr lang="en-US" sz="1600" dirty="0"/>
          </a:p>
        </p:txBody>
      </p:sp>
      <p:sp>
        <p:nvSpPr>
          <p:cNvPr id="4" name="Shape 2">
            <a:extLst>
              <a:ext uri="{FF2B5EF4-FFF2-40B4-BE49-F238E27FC236}">
                <a16:creationId xmlns:a16="http://schemas.microsoft.com/office/drawing/2014/main" id="{82A8FDE1-B72B-A68D-A882-E336F1C6D047}"/>
              </a:ext>
            </a:extLst>
          </p:cNvPr>
          <p:cNvSpPr/>
          <p:nvPr/>
        </p:nvSpPr>
        <p:spPr>
          <a:xfrm>
            <a:off x="929878" y="2384108"/>
            <a:ext cx="22860" cy="5175885"/>
          </a:xfrm>
          <a:prstGeom prst="roundRect">
            <a:avLst>
              <a:gd name="adj" fmla="val 119070"/>
            </a:avLst>
          </a:prstGeom>
          <a:solidFill>
            <a:srgbClr val="C6C6D2"/>
          </a:solidFill>
          <a:ln/>
        </p:spPr>
      </p:sp>
      <p:sp>
        <p:nvSpPr>
          <p:cNvPr id="5" name="Shape 3">
            <a:extLst>
              <a:ext uri="{FF2B5EF4-FFF2-40B4-BE49-F238E27FC236}">
                <a16:creationId xmlns:a16="http://schemas.microsoft.com/office/drawing/2014/main" id="{07D1432F-A6A6-915E-6F7C-0D08EB076DA3}"/>
              </a:ext>
            </a:extLst>
          </p:cNvPr>
          <p:cNvSpPr/>
          <p:nvPr/>
        </p:nvSpPr>
        <p:spPr>
          <a:xfrm>
            <a:off x="907018" y="2576751"/>
            <a:ext cx="362903" cy="22860"/>
          </a:xfrm>
          <a:prstGeom prst="roundRect">
            <a:avLst>
              <a:gd name="adj" fmla="val 119070"/>
            </a:avLst>
          </a:prstGeom>
          <a:solidFill>
            <a:srgbClr val="C6C6D2"/>
          </a:solidFill>
          <a:ln/>
        </p:spPr>
      </p:sp>
      <p:sp>
        <p:nvSpPr>
          <p:cNvPr id="6" name="Shape 4">
            <a:extLst>
              <a:ext uri="{FF2B5EF4-FFF2-40B4-BE49-F238E27FC236}">
                <a16:creationId xmlns:a16="http://schemas.microsoft.com/office/drawing/2014/main" id="{88A27B93-3FD2-0718-05BA-5C5C804B64E3}"/>
              </a:ext>
            </a:extLst>
          </p:cNvPr>
          <p:cNvSpPr/>
          <p:nvPr/>
        </p:nvSpPr>
        <p:spPr>
          <a:xfrm>
            <a:off x="861834" y="2520136"/>
            <a:ext cx="136088" cy="136088"/>
          </a:xfrm>
          <a:prstGeom prst="roundRect">
            <a:avLst>
              <a:gd name="adj" fmla="val 335959"/>
            </a:avLst>
          </a:prstGeom>
          <a:solidFill>
            <a:srgbClr val="101014"/>
          </a:solidFill>
          <a:ln/>
        </p:spPr>
      </p:sp>
      <p:sp>
        <p:nvSpPr>
          <p:cNvPr id="7" name="Text 5">
            <a:extLst>
              <a:ext uri="{FF2B5EF4-FFF2-40B4-BE49-F238E27FC236}">
                <a16:creationId xmlns:a16="http://schemas.microsoft.com/office/drawing/2014/main" id="{927D044D-C9E2-5CC7-9F70-37CA91E1E042}"/>
              </a:ext>
            </a:extLst>
          </p:cNvPr>
          <p:cNvSpPr/>
          <p:nvPr/>
        </p:nvSpPr>
        <p:spPr>
          <a:xfrm>
            <a:off x="1655683" y="2446377"/>
            <a:ext cx="2632234" cy="283488"/>
          </a:xfrm>
          <a:prstGeom prst="rect">
            <a:avLst/>
          </a:prstGeom>
          <a:noFill/>
          <a:ln/>
        </p:spPr>
        <p:txBody>
          <a:bodyPr wrap="none" lIns="0" tIns="0" rIns="0" bIns="0" rtlCol="0" anchor="t"/>
          <a:lstStyle/>
          <a:p>
            <a:pPr marL="0" indent="0" algn="l">
              <a:lnSpc>
                <a:spcPts val="22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Delays in Claim Approval</a:t>
            </a:r>
            <a:endParaRPr lang="en-US" sz="2000" dirty="0"/>
          </a:p>
        </p:txBody>
      </p:sp>
      <p:sp>
        <p:nvSpPr>
          <p:cNvPr id="8" name="Text 6">
            <a:extLst>
              <a:ext uri="{FF2B5EF4-FFF2-40B4-BE49-F238E27FC236}">
                <a16:creationId xmlns:a16="http://schemas.microsoft.com/office/drawing/2014/main" id="{460FA3C5-BAD0-CE40-6B00-233C638ACF27}"/>
              </a:ext>
            </a:extLst>
          </p:cNvPr>
          <p:cNvSpPr/>
          <p:nvPr/>
        </p:nvSpPr>
        <p:spPr>
          <a:xfrm>
            <a:off x="1655683" y="2838688"/>
            <a:ext cx="12180927" cy="290274"/>
          </a:xfrm>
          <a:prstGeom prst="rect">
            <a:avLst/>
          </a:prstGeom>
          <a:noFill/>
          <a:ln/>
        </p:spPr>
        <p:txBody>
          <a:bodyPr wrap="none" lIns="0" tIns="0" rIns="0" bIns="0" rtlCol="0" anchor="t"/>
          <a:lstStyle/>
          <a:p>
            <a:pPr marL="0" indent="0" algn="l">
              <a:lnSpc>
                <a:spcPts val="2250"/>
              </a:lnSpc>
              <a:buNone/>
            </a:pPr>
            <a:r>
              <a:rPr lang="en-US" sz="1400" dirty="0">
                <a:solidFill>
                  <a:srgbClr val="39393C"/>
                </a:solidFill>
                <a:latin typeface="Open Sans" pitchFamily="34" charset="0"/>
                <a:ea typeface="Open Sans" pitchFamily="34" charset="-122"/>
                <a:cs typeface="Open Sans" pitchFamily="34" charset="-120"/>
              </a:rPr>
              <a:t>Manual processing creates bottlenecks, slowing down critical claim resolutions.</a:t>
            </a:r>
            <a:endParaRPr lang="en-US" sz="1400" dirty="0"/>
          </a:p>
        </p:txBody>
      </p:sp>
      <p:sp>
        <p:nvSpPr>
          <p:cNvPr id="9" name="Shape 7">
            <a:extLst>
              <a:ext uri="{FF2B5EF4-FFF2-40B4-BE49-F238E27FC236}">
                <a16:creationId xmlns:a16="http://schemas.microsoft.com/office/drawing/2014/main" id="{6B5C331A-343C-C0FD-240A-921B1A6EEBB7}"/>
              </a:ext>
            </a:extLst>
          </p:cNvPr>
          <p:cNvSpPr/>
          <p:nvPr/>
        </p:nvSpPr>
        <p:spPr>
          <a:xfrm>
            <a:off x="907018" y="3684508"/>
            <a:ext cx="362903" cy="22860"/>
          </a:xfrm>
          <a:prstGeom prst="roundRect">
            <a:avLst>
              <a:gd name="adj" fmla="val 119070"/>
            </a:avLst>
          </a:prstGeom>
          <a:solidFill>
            <a:srgbClr val="C6C6D2"/>
          </a:solidFill>
          <a:ln/>
        </p:spPr>
      </p:sp>
      <p:sp>
        <p:nvSpPr>
          <p:cNvPr id="10" name="Shape 8">
            <a:extLst>
              <a:ext uri="{FF2B5EF4-FFF2-40B4-BE49-F238E27FC236}">
                <a16:creationId xmlns:a16="http://schemas.microsoft.com/office/drawing/2014/main" id="{F17BC366-A3AC-12F2-5A80-941BF29EFF91}"/>
              </a:ext>
            </a:extLst>
          </p:cNvPr>
          <p:cNvSpPr/>
          <p:nvPr/>
        </p:nvSpPr>
        <p:spPr>
          <a:xfrm>
            <a:off x="861834" y="3627894"/>
            <a:ext cx="136088" cy="136088"/>
          </a:xfrm>
          <a:prstGeom prst="roundRect">
            <a:avLst>
              <a:gd name="adj" fmla="val 335959"/>
            </a:avLst>
          </a:prstGeom>
          <a:solidFill>
            <a:srgbClr val="101014"/>
          </a:solidFill>
          <a:ln/>
        </p:spPr>
      </p:sp>
      <p:sp>
        <p:nvSpPr>
          <p:cNvPr id="11" name="Text 9">
            <a:extLst>
              <a:ext uri="{FF2B5EF4-FFF2-40B4-BE49-F238E27FC236}">
                <a16:creationId xmlns:a16="http://schemas.microsoft.com/office/drawing/2014/main" id="{4341FD5D-9706-350D-DC02-9DE245B9C0AB}"/>
              </a:ext>
            </a:extLst>
          </p:cNvPr>
          <p:cNvSpPr/>
          <p:nvPr/>
        </p:nvSpPr>
        <p:spPr>
          <a:xfrm>
            <a:off x="1655683" y="3554135"/>
            <a:ext cx="2330529" cy="283488"/>
          </a:xfrm>
          <a:prstGeom prst="rect">
            <a:avLst/>
          </a:prstGeom>
          <a:noFill/>
          <a:ln/>
        </p:spPr>
        <p:txBody>
          <a:bodyPr wrap="none" lIns="0" tIns="0" rIns="0" bIns="0" rtlCol="0" anchor="t"/>
          <a:lstStyle/>
          <a:p>
            <a:pPr marL="0" indent="0" algn="l">
              <a:lnSpc>
                <a:spcPts val="22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Errors &amp; Inaccuracies</a:t>
            </a:r>
            <a:endParaRPr lang="en-US" sz="2000" dirty="0"/>
          </a:p>
        </p:txBody>
      </p:sp>
      <p:sp>
        <p:nvSpPr>
          <p:cNvPr id="12" name="Text 10">
            <a:extLst>
              <a:ext uri="{FF2B5EF4-FFF2-40B4-BE49-F238E27FC236}">
                <a16:creationId xmlns:a16="http://schemas.microsoft.com/office/drawing/2014/main" id="{85E6678D-AE1C-C7C4-32AB-9B29148E840F}"/>
              </a:ext>
            </a:extLst>
          </p:cNvPr>
          <p:cNvSpPr/>
          <p:nvPr/>
        </p:nvSpPr>
        <p:spPr>
          <a:xfrm>
            <a:off x="1655683" y="3946446"/>
            <a:ext cx="12180927" cy="290274"/>
          </a:xfrm>
          <a:prstGeom prst="rect">
            <a:avLst/>
          </a:prstGeom>
          <a:noFill/>
          <a:ln/>
        </p:spPr>
        <p:txBody>
          <a:bodyPr wrap="none" lIns="0" tIns="0" rIns="0" bIns="0" rtlCol="0" anchor="t"/>
          <a:lstStyle/>
          <a:p>
            <a:pPr marL="0" indent="0" algn="l">
              <a:lnSpc>
                <a:spcPts val="2250"/>
              </a:lnSpc>
              <a:buNone/>
            </a:pPr>
            <a:r>
              <a:rPr lang="en-US" sz="1400" dirty="0">
                <a:solidFill>
                  <a:srgbClr val="39393C"/>
                </a:solidFill>
                <a:latin typeface="Open Sans" pitchFamily="34" charset="0"/>
                <a:ea typeface="Open Sans" pitchFamily="34" charset="-122"/>
                <a:cs typeface="Open Sans" pitchFamily="34" charset="-120"/>
              </a:rPr>
              <a:t>Human data entry and verification are prone to mistakes, leading to disputes and rework.</a:t>
            </a:r>
            <a:endParaRPr lang="en-US" sz="1400" dirty="0"/>
          </a:p>
        </p:txBody>
      </p:sp>
      <p:sp>
        <p:nvSpPr>
          <p:cNvPr id="13" name="Shape 11">
            <a:extLst>
              <a:ext uri="{FF2B5EF4-FFF2-40B4-BE49-F238E27FC236}">
                <a16:creationId xmlns:a16="http://schemas.microsoft.com/office/drawing/2014/main" id="{0B1A4696-A6D0-BEC6-24D3-EE1B234CA103}"/>
              </a:ext>
            </a:extLst>
          </p:cNvPr>
          <p:cNvSpPr/>
          <p:nvPr/>
        </p:nvSpPr>
        <p:spPr>
          <a:xfrm>
            <a:off x="907018" y="4792266"/>
            <a:ext cx="362903" cy="22860"/>
          </a:xfrm>
          <a:prstGeom prst="roundRect">
            <a:avLst>
              <a:gd name="adj" fmla="val 119070"/>
            </a:avLst>
          </a:prstGeom>
          <a:solidFill>
            <a:srgbClr val="C6C6D2"/>
          </a:solidFill>
          <a:ln/>
        </p:spPr>
      </p:sp>
      <p:sp>
        <p:nvSpPr>
          <p:cNvPr id="14" name="Shape 12">
            <a:extLst>
              <a:ext uri="{FF2B5EF4-FFF2-40B4-BE49-F238E27FC236}">
                <a16:creationId xmlns:a16="http://schemas.microsoft.com/office/drawing/2014/main" id="{17210590-53A0-C110-BC85-607E457BAA4E}"/>
              </a:ext>
            </a:extLst>
          </p:cNvPr>
          <p:cNvSpPr/>
          <p:nvPr/>
        </p:nvSpPr>
        <p:spPr>
          <a:xfrm>
            <a:off x="861834" y="4735651"/>
            <a:ext cx="136088" cy="136088"/>
          </a:xfrm>
          <a:prstGeom prst="roundRect">
            <a:avLst>
              <a:gd name="adj" fmla="val 335959"/>
            </a:avLst>
          </a:prstGeom>
          <a:solidFill>
            <a:srgbClr val="101014"/>
          </a:solidFill>
          <a:ln/>
        </p:spPr>
      </p:sp>
      <p:sp>
        <p:nvSpPr>
          <p:cNvPr id="15" name="Text 13">
            <a:extLst>
              <a:ext uri="{FF2B5EF4-FFF2-40B4-BE49-F238E27FC236}">
                <a16:creationId xmlns:a16="http://schemas.microsoft.com/office/drawing/2014/main" id="{534AB8E3-C051-7861-AF4C-8493D282B54B}"/>
              </a:ext>
            </a:extLst>
          </p:cNvPr>
          <p:cNvSpPr/>
          <p:nvPr/>
        </p:nvSpPr>
        <p:spPr>
          <a:xfrm>
            <a:off x="1655683" y="4661892"/>
            <a:ext cx="2268260" cy="283488"/>
          </a:xfrm>
          <a:prstGeom prst="rect">
            <a:avLst/>
          </a:prstGeom>
          <a:noFill/>
          <a:ln/>
        </p:spPr>
        <p:txBody>
          <a:bodyPr wrap="none" lIns="0" tIns="0" rIns="0" bIns="0" rtlCol="0" anchor="t"/>
          <a:lstStyle/>
          <a:p>
            <a:pPr marL="0" indent="0" algn="l">
              <a:lnSpc>
                <a:spcPts val="22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Lack of Transparency</a:t>
            </a:r>
            <a:endParaRPr lang="en-US" sz="2000" dirty="0"/>
          </a:p>
        </p:txBody>
      </p:sp>
      <p:sp>
        <p:nvSpPr>
          <p:cNvPr id="16" name="Text 14">
            <a:extLst>
              <a:ext uri="{FF2B5EF4-FFF2-40B4-BE49-F238E27FC236}">
                <a16:creationId xmlns:a16="http://schemas.microsoft.com/office/drawing/2014/main" id="{534938FA-40EB-DA13-91DC-4DFDA1B72DDC}"/>
              </a:ext>
            </a:extLst>
          </p:cNvPr>
          <p:cNvSpPr/>
          <p:nvPr/>
        </p:nvSpPr>
        <p:spPr>
          <a:xfrm>
            <a:off x="1655683" y="5054203"/>
            <a:ext cx="12180927" cy="290274"/>
          </a:xfrm>
          <a:prstGeom prst="rect">
            <a:avLst/>
          </a:prstGeom>
          <a:noFill/>
          <a:ln/>
        </p:spPr>
        <p:txBody>
          <a:bodyPr wrap="none" lIns="0" tIns="0" rIns="0" bIns="0" rtlCol="0" anchor="t"/>
          <a:lstStyle/>
          <a:p>
            <a:pPr marL="0" indent="0" algn="l">
              <a:lnSpc>
                <a:spcPts val="2250"/>
              </a:lnSpc>
              <a:buNone/>
            </a:pPr>
            <a:r>
              <a:rPr lang="en-US" sz="1400" dirty="0">
                <a:solidFill>
                  <a:srgbClr val="39393C"/>
                </a:solidFill>
                <a:latin typeface="Open Sans" pitchFamily="34" charset="0"/>
                <a:ea typeface="Open Sans" pitchFamily="34" charset="-122"/>
                <a:cs typeface="Open Sans" pitchFamily="34" charset="-120"/>
              </a:rPr>
              <a:t>Employees often have no real-time visibility into their policy status or claim progress.</a:t>
            </a:r>
            <a:endParaRPr lang="en-US" sz="1400" dirty="0"/>
          </a:p>
        </p:txBody>
      </p:sp>
      <p:sp>
        <p:nvSpPr>
          <p:cNvPr id="17" name="Shape 15">
            <a:extLst>
              <a:ext uri="{FF2B5EF4-FFF2-40B4-BE49-F238E27FC236}">
                <a16:creationId xmlns:a16="http://schemas.microsoft.com/office/drawing/2014/main" id="{D2EFBA55-6513-953C-DE08-6743DC6D30CE}"/>
              </a:ext>
            </a:extLst>
          </p:cNvPr>
          <p:cNvSpPr/>
          <p:nvPr/>
        </p:nvSpPr>
        <p:spPr>
          <a:xfrm>
            <a:off x="907018" y="5900023"/>
            <a:ext cx="362903" cy="22860"/>
          </a:xfrm>
          <a:prstGeom prst="roundRect">
            <a:avLst>
              <a:gd name="adj" fmla="val 119070"/>
            </a:avLst>
          </a:prstGeom>
          <a:solidFill>
            <a:srgbClr val="C6C6D2"/>
          </a:solidFill>
          <a:ln/>
        </p:spPr>
      </p:sp>
      <p:sp>
        <p:nvSpPr>
          <p:cNvPr id="18" name="Shape 16">
            <a:extLst>
              <a:ext uri="{FF2B5EF4-FFF2-40B4-BE49-F238E27FC236}">
                <a16:creationId xmlns:a16="http://schemas.microsoft.com/office/drawing/2014/main" id="{3606DE18-1136-BB49-A5A1-138DF0618556}"/>
              </a:ext>
            </a:extLst>
          </p:cNvPr>
          <p:cNvSpPr/>
          <p:nvPr/>
        </p:nvSpPr>
        <p:spPr>
          <a:xfrm>
            <a:off x="861834" y="5843409"/>
            <a:ext cx="136088" cy="136088"/>
          </a:xfrm>
          <a:prstGeom prst="roundRect">
            <a:avLst>
              <a:gd name="adj" fmla="val 335959"/>
            </a:avLst>
          </a:prstGeom>
          <a:solidFill>
            <a:srgbClr val="101014"/>
          </a:solidFill>
          <a:ln/>
        </p:spPr>
      </p:sp>
      <p:sp>
        <p:nvSpPr>
          <p:cNvPr id="19" name="Text 17">
            <a:extLst>
              <a:ext uri="{FF2B5EF4-FFF2-40B4-BE49-F238E27FC236}">
                <a16:creationId xmlns:a16="http://schemas.microsoft.com/office/drawing/2014/main" id="{3E460A38-6BC0-B006-04E1-F61280501C0E}"/>
              </a:ext>
            </a:extLst>
          </p:cNvPr>
          <p:cNvSpPr/>
          <p:nvPr/>
        </p:nvSpPr>
        <p:spPr>
          <a:xfrm>
            <a:off x="1655683" y="5769650"/>
            <a:ext cx="2268260" cy="283488"/>
          </a:xfrm>
          <a:prstGeom prst="rect">
            <a:avLst/>
          </a:prstGeom>
          <a:noFill/>
          <a:ln/>
        </p:spPr>
        <p:txBody>
          <a:bodyPr wrap="none" lIns="0" tIns="0" rIns="0" bIns="0" rtlCol="0" anchor="t"/>
          <a:lstStyle/>
          <a:p>
            <a:pPr marL="0" indent="0" algn="l">
              <a:lnSpc>
                <a:spcPts val="22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Increased Costs</a:t>
            </a:r>
            <a:endParaRPr lang="en-US" sz="2000" dirty="0"/>
          </a:p>
        </p:txBody>
      </p:sp>
      <p:sp>
        <p:nvSpPr>
          <p:cNvPr id="20" name="Text 18">
            <a:extLst>
              <a:ext uri="{FF2B5EF4-FFF2-40B4-BE49-F238E27FC236}">
                <a16:creationId xmlns:a16="http://schemas.microsoft.com/office/drawing/2014/main" id="{E38089FA-035C-D32A-7BAF-16168B5C053D}"/>
              </a:ext>
            </a:extLst>
          </p:cNvPr>
          <p:cNvSpPr/>
          <p:nvPr/>
        </p:nvSpPr>
        <p:spPr>
          <a:xfrm>
            <a:off x="1655683" y="6161961"/>
            <a:ext cx="12180927" cy="290274"/>
          </a:xfrm>
          <a:prstGeom prst="rect">
            <a:avLst/>
          </a:prstGeom>
          <a:noFill/>
          <a:ln/>
        </p:spPr>
        <p:txBody>
          <a:bodyPr wrap="none" lIns="0" tIns="0" rIns="0" bIns="0" rtlCol="0" anchor="t"/>
          <a:lstStyle/>
          <a:p>
            <a:pPr marL="0" indent="0" algn="l">
              <a:lnSpc>
                <a:spcPts val="2250"/>
              </a:lnSpc>
              <a:buNone/>
            </a:pPr>
            <a:r>
              <a:rPr lang="en-US" sz="1400" dirty="0">
                <a:solidFill>
                  <a:srgbClr val="39393C"/>
                </a:solidFill>
                <a:latin typeface="Open Sans" pitchFamily="34" charset="0"/>
                <a:ea typeface="Open Sans" pitchFamily="34" charset="-122"/>
                <a:cs typeface="Open Sans" pitchFamily="34" charset="-120"/>
              </a:rPr>
              <a:t>High administrative overhead due to labor-intensive tasks drains resources.</a:t>
            </a:r>
            <a:endParaRPr lang="en-US" sz="1400" dirty="0"/>
          </a:p>
        </p:txBody>
      </p:sp>
      <p:sp>
        <p:nvSpPr>
          <p:cNvPr id="21" name="Shape 19">
            <a:extLst>
              <a:ext uri="{FF2B5EF4-FFF2-40B4-BE49-F238E27FC236}">
                <a16:creationId xmlns:a16="http://schemas.microsoft.com/office/drawing/2014/main" id="{DC90592C-FF94-C8E8-4E52-8D31412BED4B}"/>
              </a:ext>
            </a:extLst>
          </p:cNvPr>
          <p:cNvSpPr/>
          <p:nvPr/>
        </p:nvSpPr>
        <p:spPr>
          <a:xfrm>
            <a:off x="907018" y="7007781"/>
            <a:ext cx="362903" cy="22860"/>
          </a:xfrm>
          <a:prstGeom prst="roundRect">
            <a:avLst>
              <a:gd name="adj" fmla="val 119070"/>
            </a:avLst>
          </a:prstGeom>
          <a:solidFill>
            <a:srgbClr val="C6C6D2"/>
          </a:solidFill>
          <a:ln/>
        </p:spPr>
      </p:sp>
      <p:sp>
        <p:nvSpPr>
          <p:cNvPr id="22" name="Shape 20">
            <a:extLst>
              <a:ext uri="{FF2B5EF4-FFF2-40B4-BE49-F238E27FC236}">
                <a16:creationId xmlns:a16="http://schemas.microsoft.com/office/drawing/2014/main" id="{36093E76-1B69-198D-C219-F5E0F5CC0EAD}"/>
              </a:ext>
            </a:extLst>
          </p:cNvPr>
          <p:cNvSpPr/>
          <p:nvPr/>
        </p:nvSpPr>
        <p:spPr>
          <a:xfrm>
            <a:off x="861834" y="6951166"/>
            <a:ext cx="136088" cy="136088"/>
          </a:xfrm>
          <a:prstGeom prst="roundRect">
            <a:avLst>
              <a:gd name="adj" fmla="val 335959"/>
            </a:avLst>
          </a:prstGeom>
          <a:solidFill>
            <a:srgbClr val="101014"/>
          </a:solidFill>
          <a:ln/>
        </p:spPr>
      </p:sp>
      <p:sp>
        <p:nvSpPr>
          <p:cNvPr id="23" name="Text 21">
            <a:extLst>
              <a:ext uri="{FF2B5EF4-FFF2-40B4-BE49-F238E27FC236}">
                <a16:creationId xmlns:a16="http://schemas.microsoft.com/office/drawing/2014/main" id="{AF3D6CFE-3DA0-7663-D04D-E1A1B6C87D2C}"/>
              </a:ext>
            </a:extLst>
          </p:cNvPr>
          <p:cNvSpPr/>
          <p:nvPr/>
        </p:nvSpPr>
        <p:spPr>
          <a:xfrm>
            <a:off x="1655683" y="6877407"/>
            <a:ext cx="2268260" cy="283488"/>
          </a:xfrm>
          <a:prstGeom prst="rect">
            <a:avLst/>
          </a:prstGeom>
          <a:noFill/>
          <a:ln/>
        </p:spPr>
        <p:txBody>
          <a:bodyPr wrap="none" lIns="0" tIns="0" rIns="0" bIns="0" rtlCol="0" anchor="t"/>
          <a:lstStyle/>
          <a:p>
            <a:pPr marL="0" indent="0" algn="l">
              <a:lnSpc>
                <a:spcPts val="22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Undetected Fraud</a:t>
            </a:r>
            <a:endParaRPr lang="en-US" sz="2000" dirty="0"/>
          </a:p>
        </p:txBody>
      </p:sp>
      <p:sp>
        <p:nvSpPr>
          <p:cNvPr id="24" name="Text 22">
            <a:extLst>
              <a:ext uri="{FF2B5EF4-FFF2-40B4-BE49-F238E27FC236}">
                <a16:creationId xmlns:a16="http://schemas.microsoft.com/office/drawing/2014/main" id="{98F7F13B-89BB-D0D6-4DBA-38F9438B98A4}"/>
              </a:ext>
            </a:extLst>
          </p:cNvPr>
          <p:cNvSpPr/>
          <p:nvPr/>
        </p:nvSpPr>
        <p:spPr>
          <a:xfrm>
            <a:off x="1655683" y="7269718"/>
            <a:ext cx="12180927" cy="290274"/>
          </a:xfrm>
          <a:prstGeom prst="rect">
            <a:avLst/>
          </a:prstGeom>
          <a:noFill/>
          <a:ln/>
        </p:spPr>
        <p:txBody>
          <a:bodyPr wrap="none" lIns="0" tIns="0" rIns="0" bIns="0" rtlCol="0" anchor="t"/>
          <a:lstStyle/>
          <a:p>
            <a:pPr marL="0" indent="0" algn="l">
              <a:lnSpc>
                <a:spcPts val="2250"/>
              </a:lnSpc>
              <a:buNone/>
            </a:pPr>
            <a:r>
              <a:rPr lang="en-US" sz="1400" dirty="0">
                <a:solidFill>
                  <a:srgbClr val="39393C"/>
                </a:solidFill>
                <a:latin typeface="Open Sans" pitchFamily="34" charset="0"/>
                <a:ea typeface="Open Sans" pitchFamily="34" charset="-122"/>
                <a:cs typeface="Open Sans" pitchFamily="34" charset="-120"/>
              </a:rPr>
              <a:t>Manual systems struggle to identify and prevent fraudulent claims, leading to financial losses.</a:t>
            </a:r>
            <a:endParaRPr lang="en-US" sz="1400" dirty="0"/>
          </a:p>
        </p:txBody>
      </p:sp>
    </p:spTree>
    <p:extLst>
      <p:ext uri="{BB962C8B-B14F-4D97-AF65-F5344CB8AC3E}">
        <p14:creationId xmlns:p14="http://schemas.microsoft.com/office/powerpoint/2010/main" val="3991543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C025B45-6941-61B4-452D-3DAB8C0371DA}"/>
              </a:ext>
            </a:extLst>
          </p:cNvPr>
          <p:cNvSpPr/>
          <p:nvPr/>
        </p:nvSpPr>
        <p:spPr>
          <a:xfrm>
            <a:off x="793790" y="814745"/>
            <a:ext cx="9382363" cy="708779"/>
          </a:xfrm>
          <a:prstGeom prst="rect">
            <a:avLst/>
          </a:prstGeom>
          <a:noFill/>
          <a:ln/>
        </p:spPr>
        <p:txBody>
          <a:bodyPr wrap="none" lIns="0" tIns="0" rIns="0" bIns="0" rtlCol="0" anchor="t"/>
          <a:lstStyle/>
          <a:p>
            <a:pPr marL="0" indent="0" algn="l">
              <a:lnSpc>
                <a:spcPts val="5550"/>
              </a:lnSpc>
              <a:buNone/>
            </a:pPr>
            <a:r>
              <a:rPr lang="en-US" sz="3600" b="1" dirty="0">
                <a:solidFill>
                  <a:srgbClr val="101014"/>
                </a:solidFill>
                <a:latin typeface="Playfair Display Bold" pitchFamily="34" charset="0"/>
                <a:ea typeface="Playfair Display Bold" pitchFamily="34" charset="-122"/>
                <a:cs typeface="Playfair Display Bold" pitchFamily="34" charset="-120"/>
              </a:rPr>
              <a:t>Challenges with the Existing System</a:t>
            </a:r>
            <a:endParaRPr lang="en-US" sz="3600" dirty="0"/>
          </a:p>
        </p:txBody>
      </p:sp>
      <p:sp>
        <p:nvSpPr>
          <p:cNvPr id="3" name="Text 1">
            <a:extLst>
              <a:ext uri="{FF2B5EF4-FFF2-40B4-BE49-F238E27FC236}">
                <a16:creationId xmlns:a16="http://schemas.microsoft.com/office/drawing/2014/main" id="{4219B8D9-675B-648D-F536-62BC7683DE69}"/>
              </a:ext>
            </a:extLst>
          </p:cNvPr>
          <p:cNvSpPr/>
          <p:nvPr/>
        </p:nvSpPr>
        <p:spPr>
          <a:xfrm>
            <a:off x="793790" y="1977152"/>
            <a:ext cx="13042821" cy="725805"/>
          </a:xfrm>
          <a:prstGeom prst="rect">
            <a:avLst/>
          </a:prstGeom>
          <a:noFill/>
          <a:ln/>
        </p:spPr>
        <p:txBody>
          <a:bodyPr wrap="square" lIns="0" tIns="0" rIns="0" bIns="0" rtlCol="0" anchor="t"/>
          <a:lstStyle/>
          <a:p>
            <a:pPr marL="0" indent="0" algn="l">
              <a:lnSpc>
                <a:spcPts val="2850"/>
              </a:lnSpc>
              <a:buNone/>
            </a:pPr>
            <a:r>
              <a:rPr lang="en-US" sz="1600" dirty="0">
                <a:solidFill>
                  <a:srgbClr val="39393C"/>
                </a:solidFill>
                <a:latin typeface="Open Sans" pitchFamily="34" charset="0"/>
                <a:ea typeface="Open Sans" pitchFamily="34" charset="-122"/>
                <a:cs typeface="Open Sans" pitchFamily="34" charset="-120"/>
              </a:rPr>
              <a:t>The current, predominantly manual system for corporate insurance management is plagued by several critical challenges that impact efficiency, employee satisfaction, and financial security.</a:t>
            </a:r>
            <a:endParaRPr lang="en-US" sz="1600" dirty="0"/>
          </a:p>
        </p:txBody>
      </p:sp>
      <p:sp>
        <p:nvSpPr>
          <p:cNvPr id="4" name="Text 2">
            <a:extLst>
              <a:ext uri="{FF2B5EF4-FFF2-40B4-BE49-F238E27FC236}">
                <a16:creationId xmlns:a16="http://schemas.microsoft.com/office/drawing/2014/main" id="{5D3E31A0-2373-E06F-993E-2810D529614C}"/>
              </a:ext>
            </a:extLst>
          </p:cNvPr>
          <p:cNvSpPr/>
          <p:nvPr/>
        </p:nvSpPr>
        <p:spPr>
          <a:xfrm>
            <a:off x="793790" y="3184922"/>
            <a:ext cx="4411861" cy="354330"/>
          </a:xfrm>
          <a:prstGeom prst="rect">
            <a:avLst/>
          </a:prstGeom>
          <a:noFill/>
          <a:ln/>
        </p:spPr>
        <p:txBody>
          <a:bodyPr wrap="none" lIns="0" tIns="0" rIns="0" bIns="0" rtlCol="0" anchor="t"/>
          <a:lstStyle/>
          <a:p>
            <a:pPr marL="0" indent="0" algn="l">
              <a:lnSpc>
                <a:spcPts val="2750"/>
              </a:lnSpc>
              <a:buNone/>
            </a:pPr>
            <a:r>
              <a:rPr lang="en-US" sz="2000" b="1" dirty="0">
                <a:solidFill>
                  <a:srgbClr val="101014"/>
                </a:solidFill>
                <a:latin typeface="Playfair Display Bold" pitchFamily="34" charset="0"/>
                <a:ea typeface="Playfair Display Bold" pitchFamily="34" charset="-122"/>
                <a:cs typeface="Playfair Display Bold" pitchFamily="34" charset="-120"/>
              </a:rPr>
              <a:t>Paperwork &amp; Manual Submission</a:t>
            </a:r>
            <a:endParaRPr lang="en-US" sz="2000" dirty="0"/>
          </a:p>
        </p:txBody>
      </p:sp>
      <p:sp>
        <p:nvSpPr>
          <p:cNvPr id="5" name="Text 3">
            <a:extLst>
              <a:ext uri="{FF2B5EF4-FFF2-40B4-BE49-F238E27FC236}">
                <a16:creationId xmlns:a16="http://schemas.microsoft.com/office/drawing/2014/main" id="{0CE725A8-4E70-E2F6-9767-9CE8CEEAECD4}"/>
              </a:ext>
            </a:extLst>
          </p:cNvPr>
          <p:cNvSpPr/>
          <p:nvPr/>
        </p:nvSpPr>
        <p:spPr>
          <a:xfrm>
            <a:off x="793790" y="3766066"/>
            <a:ext cx="6244709" cy="1088708"/>
          </a:xfrm>
          <a:prstGeom prst="rect">
            <a:avLst/>
          </a:prstGeom>
          <a:noFill/>
          <a:ln/>
        </p:spPr>
        <p:txBody>
          <a:bodyPr wrap="square" lIns="0" tIns="0" rIns="0" bIns="0" rtlCol="0" anchor="t"/>
          <a:lstStyle/>
          <a:p>
            <a:pPr marL="0" indent="0" algn="l">
              <a:lnSpc>
                <a:spcPts val="2850"/>
              </a:lnSpc>
              <a:buNone/>
            </a:pPr>
            <a:r>
              <a:rPr lang="en-US" sz="1400" dirty="0">
                <a:solidFill>
                  <a:srgbClr val="39393C"/>
                </a:solidFill>
                <a:latin typeface="Open Sans" pitchFamily="34" charset="0"/>
                <a:ea typeface="Open Sans" pitchFamily="34" charset="-122"/>
                <a:cs typeface="Open Sans" pitchFamily="34" charset="-120"/>
              </a:rPr>
              <a:t>Employees are required to submit forms either physically or via email, leading to disorganized records and potential loss of documentation.</a:t>
            </a:r>
            <a:endParaRPr lang="en-US" sz="1400" dirty="0"/>
          </a:p>
        </p:txBody>
      </p:sp>
      <p:sp>
        <p:nvSpPr>
          <p:cNvPr id="6" name="Text 4">
            <a:extLst>
              <a:ext uri="{FF2B5EF4-FFF2-40B4-BE49-F238E27FC236}">
                <a16:creationId xmlns:a16="http://schemas.microsoft.com/office/drawing/2014/main" id="{86C4BA8F-5D4D-BA3F-3419-22F7D3402CC9}"/>
              </a:ext>
            </a:extLst>
          </p:cNvPr>
          <p:cNvSpPr/>
          <p:nvPr/>
        </p:nvSpPr>
        <p:spPr>
          <a:xfrm>
            <a:off x="7599521" y="3184922"/>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101014"/>
                </a:solidFill>
                <a:latin typeface="Playfair Display Bold" pitchFamily="34" charset="0"/>
                <a:ea typeface="Playfair Display Bold" pitchFamily="34" charset="-122"/>
                <a:cs typeface="Playfair Display Bold" pitchFamily="34" charset="-120"/>
              </a:rPr>
              <a:t>Manual Verification</a:t>
            </a:r>
            <a:endParaRPr lang="en-US" sz="2000" dirty="0"/>
          </a:p>
        </p:txBody>
      </p:sp>
      <p:sp>
        <p:nvSpPr>
          <p:cNvPr id="7" name="Text 5">
            <a:extLst>
              <a:ext uri="{FF2B5EF4-FFF2-40B4-BE49-F238E27FC236}">
                <a16:creationId xmlns:a16="http://schemas.microsoft.com/office/drawing/2014/main" id="{07B465DB-C6F5-C116-56B4-1BE59D7B38B2}"/>
              </a:ext>
            </a:extLst>
          </p:cNvPr>
          <p:cNvSpPr/>
          <p:nvPr/>
        </p:nvSpPr>
        <p:spPr>
          <a:xfrm>
            <a:off x="7599521" y="3766066"/>
            <a:ext cx="6244709" cy="1088708"/>
          </a:xfrm>
          <a:prstGeom prst="rect">
            <a:avLst/>
          </a:prstGeom>
          <a:noFill/>
          <a:ln/>
        </p:spPr>
        <p:txBody>
          <a:bodyPr wrap="square" lIns="0" tIns="0" rIns="0" bIns="0" rtlCol="0" anchor="t"/>
          <a:lstStyle/>
          <a:p>
            <a:pPr marL="0" indent="0" algn="l">
              <a:lnSpc>
                <a:spcPts val="2850"/>
              </a:lnSpc>
              <a:buNone/>
            </a:pPr>
            <a:r>
              <a:rPr lang="en-US" sz="1400" dirty="0">
                <a:solidFill>
                  <a:srgbClr val="39393C"/>
                </a:solidFill>
                <a:latin typeface="Open Sans" pitchFamily="34" charset="0"/>
                <a:ea typeface="Open Sans" pitchFamily="34" charset="-122"/>
                <a:cs typeface="Open Sans" pitchFamily="34" charset="-120"/>
              </a:rPr>
              <a:t>HR departments and insurance agents spend significant time manually verifying documents and confirming eligibility, a process ripe for human error and delays.</a:t>
            </a:r>
            <a:endParaRPr lang="en-US" sz="1400" dirty="0"/>
          </a:p>
        </p:txBody>
      </p:sp>
      <p:sp>
        <p:nvSpPr>
          <p:cNvPr id="8" name="Text 6">
            <a:extLst>
              <a:ext uri="{FF2B5EF4-FFF2-40B4-BE49-F238E27FC236}">
                <a16:creationId xmlns:a16="http://schemas.microsoft.com/office/drawing/2014/main" id="{A9F766D3-662C-3DAD-F630-3B5AD5E2E3F4}"/>
              </a:ext>
            </a:extLst>
          </p:cNvPr>
          <p:cNvSpPr/>
          <p:nvPr/>
        </p:nvSpPr>
        <p:spPr>
          <a:xfrm>
            <a:off x="793790" y="5540812"/>
            <a:ext cx="4617006" cy="354330"/>
          </a:xfrm>
          <a:prstGeom prst="rect">
            <a:avLst/>
          </a:prstGeom>
          <a:noFill/>
          <a:ln/>
        </p:spPr>
        <p:txBody>
          <a:bodyPr wrap="none" lIns="0" tIns="0" rIns="0" bIns="0" rtlCol="0" anchor="t"/>
          <a:lstStyle/>
          <a:p>
            <a:pPr marL="0" indent="0" algn="l">
              <a:lnSpc>
                <a:spcPts val="2750"/>
              </a:lnSpc>
              <a:buNone/>
            </a:pPr>
            <a:r>
              <a:rPr lang="en-US" sz="2000" b="1" dirty="0">
                <a:solidFill>
                  <a:srgbClr val="101014"/>
                </a:solidFill>
                <a:latin typeface="Playfair Display Bold" pitchFamily="34" charset="0"/>
                <a:ea typeface="Playfair Display Bold" pitchFamily="34" charset="-122"/>
                <a:cs typeface="Playfair Display Bold" pitchFamily="34" charset="-120"/>
              </a:rPr>
              <a:t>Delayed Claims &amp; Lack of Tracking</a:t>
            </a:r>
            <a:endParaRPr lang="en-US" sz="2000" dirty="0"/>
          </a:p>
        </p:txBody>
      </p:sp>
      <p:sp>
        <p:nvSpPr>
          <p:cNvPr id="9" name="Text 7">
            <a:extLst>
              <a:ext uri="{FF2B5EF4-FFF2-40B4-BE49-F238E27FC236}">
                <a16:creationId xmlns:a16="http://schemas.microsoft.com/office/drawing/2014/main" id="{9A02F5EC-4BE2-8735-A7C8-D9B489B8A7F6}"/>
              </a:ext>
            </a:extLst>
          </p:cNvPr>
          <p:cNvSpPr/>
          <p:nvPr/>
        </p:nvSpPr>
        <p:spPr>
          <a:xfrm>
            <a:off x="793790" y="6121956"/>
            <a:ext cx="6244709" cy="1088708"/>
          </a:xfrm>
          <a:prstGeom prst="rect">
            <a:avLst/>
          </a:prstGeom>
          <a:noFill/>
          <a:ln/>
        </p:spPr>
        <p:txBody>
          <a:bodyPr wrap="square" lIns="0" tIns="0" rIns="0" bIns="0" rtlCol="0" anchor="t"/>
          <a:lstStyle/>
          <a:p>
            <a:pPr marL="0" indent="0" algn="l">
              <a:lnSpc>
                <a:spcPts val="2850"/>
              </a:lnSpc>
              <a:buNone/>
            </a:pPr>
            <a:r>
              <a:rPr lang="en-US" sz="1400" dirty="0">
                <a:solidFill>
                  <a:srgbClr val="39393C"/>
                </a:solidFill>
                <a:latin typeface="Open Sans" pitchFamily="34" charset="0"/>
                <a:ea typeface="Open Sans" pitchFamily="34" charset="-122"/>
                <a:cs typeface="Open Sans" pitchFamily="34" charset="-120"/>
              </a:rPr>
              <a:t>Due to communication gaps and extensive paperwork, claims often experience significant delays. Employees lack the ability to track their claim status in real-time.</a:t>
            </a:r>
            <a:endParaRPr lang="en-US" sz="1400" dirty="0"/>
          </a:p>
        </p:txBody>
      </p:sp>
      <p:sp>
        <p:nvSpPr>
          <p:cNvPr id="10" name="Text 8">
            <a:extLst>
              <a:ext uri="{FF2B5EF4-FFF2-40B4-BE49-F238E27FC236}">
                <a16:creationId xmlns:a16="http://schemas.microsoft.com/office/drawing/2014/main" id="{75C5D64B-DD53-87BE-F129-8EFD42233CFE}"/>
              </a:ext>
            </a:extLst>
          </p:cNvPr>
          <p:cNvSpPr/>
          <p:nvPr/>
        </p:nvSpPr>
        <p:spPr>
          <a:xfrm>
            <a:off x="7599521" y="5540812"/>
            <a:ext cx="2879646" cy="354330"/>
          </a:xfrm>
          <a:prstGeom prst="rect">
            <a:avLst/>
          </a:prstGeom>
          <a:noFill/>
          <a:ln/>
        </p:spPr>
        <p:txBody>
          <a:bodyPr wrap="none" lIns="0" tIns="0" rIns="0" bIns="0" rtlCol="0" anchor="t"/>
          <a:lstStyle/>
          <a:p>
            <a:pPr marL="0" indent="0" algn="l">
              <a:lnSpc>
                <a:spcPts val="2750"/>
              </a:lnSpc>
              <a:buNone/>
            </a:pPr>
            <a:r>
              <a:rPr lang="en-US" sz="2000" b="1" dirty="0">
                <a:solidFill>
                  <a:srgbClr val="101014"/>
                </a:solidFill>
                <a:latin typeface="Playfair Display Bold" pitchFamily="34" charset="0"/>
                <a:ea typeface="Playfair Display Bold" pitchFamily="34" charset="-122"/>
                <a:cs typeface="Playfair Display Bold" pitchFamily="34" charset="-120"/>
              </a:rPr>
              <a:t>Vulnerability to Fraud</a:t>
            </a:r>
            <a:endParaRPr lang="en-US" sz="2000" dirty="0"/>
          </a:p>
        </p:txBody>
      </p:sp>
      <p:sp>
        <p:nvSpPr>
          <p:cNvPr id="11" name="Text 9">
            <a:extLst>
              <a:ext uri="{FF2B5EF4-FFF2-40B4-BE49-F238E27FC236}">
                <a16:creationId xmlns:a16="http://schemas.microsoft.com/office/drawing/2014/main" id="{F3FB2DF0-2CC9-BFF9-7E52-389340D97EE2}"/>
              </a:ext>
            </a:extLst>
          </p:cNvPr>
          <p:cNvSpPr/>
          <p:nvPr/>
        </p:nvSpPr>
        <p:spPr>
          <a:xfrm>
            <a:off x="7599521" y="6121956"/>
            <a:ext cx="6244709" cy="1088708"/>
          </a:xfrm>
          <a:prstGeom prst="rect">
            <a:avLst/>
          </a:prstGeom>
          <a:noFill/>
          <a:ln/>
        </p:spPr>
        <p:txBody>
          <a:bodyPr wrap="square" lIns="0" tIns="0" rIns="0" bIns="0" rtlCol="0" anchor="t"/>
          <a:lstStyle/>
          <a:p>
            <a:pPr marL="0" indent="0" algn="l">
              <a:lnSpc>
                <a:spcPts val="2850"/>
              </a:lnSpc>
              <a:buNone/>
            </a:pPr>
            <a:r>
              <a:rPr lang="en-US" sz="1400" dirty="0">
                <a:solidFill>
                  <a:srgbClr val="39393C"/>
                </a:solidFill>
                <a:latin typeface="Open Sans" pitchFamily="34" charset="0"/>
                <a:ea typeface="Open Sans" pitchFamily="34" charset="-122"/>
                <a:cs typeface="Open Sans" pitchFamily="34" charset="-120"/>
              </a:rPr>
              <a:t>Without robust digital detection mechanisms, the existing system is highly susceptible to fraud, resulting in financial losses for the company.</a:t>
            </a:r>
            <a:endParaRPr lang="en-US" sz="1400" dirty="0"/>
          </a:p>
        </p:txBody>
      </p:sp>
    </p:spTree>
    <p:extLst>
      <p:ext uri="{BB962C8B-B14F-4D97-AF65-F5344CB8AC3E}">
        <p14:creationId xmlns:p14="http://schemas.microsoft.com/office/powerpoint/2010/main" val="25519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678798D-7502-7704-7D54-F81D8FEF5DF8}"/>
              </a:ext>
            </a:extLst>
          </p:cNvPr>
          <p:cNvSpPr/>
          <p:nvPr/>
        </p:nvSpPr>
        <p:spPr>
          <a:xfrm>
            <a:off x="741640" y="584478"/>
            <a:ext cx="9723596" cy="430411"/>
          </a:xfrm>
          <a:prstGeom prst="rect">
            <a:avLst/>
          </a:prstGeom>
          <a:noFill/>
          <a:ln/>
        </p:spPr>
        <p:txBody>
          <a:bodyPr wrap="none" lIns="0" tIns="0" rIns="0" bIns="0" rtlCol="0" anchor="t"/>
          <a:lstStyle/>
          <a:p>
            <a:pPr marL="0" indent="0" algn="l">
              <a:lnSpc>
                <a:spcPts val="3350"/>
              </a:lnSpc>
              <a:buNone/>
            </a:pPr>
            <a:r>
              <a:rPr lang="en-US" sz="3600" b="1" dirty="0">
                <a:solidFill>
                  <a:srgbClr val="101014"/>
                </a:solidFill>
                <a:latin typeface="Playfair Display Bold" pitchFamily="34" charset="0"/>
                <a:ea typeface="Playfair Display Bold" pitchFamily="34" charset="-122"/>
                <a:cs typeface="Playfair Display Bold" pitchFamily="34" charset="-120"/>
              </a:rPr>
              <a:t>Proposed System – InsurAI: Smart Automation &amp; Intelligence</a:t>
            </a:r>
            <a:endParaRPr lang="en-US" sz="3600" dirty="0"/>
          </a:p>
        </p:txBody>
      </p:sp>
      <p:sp>
        <p:nvSpPr>
          <p:cNvPr id="3" name="Text 1">
            <a:extLst>
              <a:ext uri="{FF2B5EF4-FFF2-40B4-BE49-F238E27FC236}">
                <a16:creationId xmlns:a16="http://schemas.microsoft.com/office/drawing/2014/main" id="{954F621E-C380-7D01-6736-1BDB4F723899}"/>
              </a:ext>
            </a:extLst>
          </p:cNvPr>
          <p:cNvSpPr/>
          <p:nvPr/>
        </p:nvSpPr>
        <p:spPr>
          <a:xfrm>
            <a:off x="741640" y="1221462"/>
            <a:ext cx="13147119" cy="550783"/>
          </a:xfrm>
          <a:prstGeom prst="rect">
            <a:avLst/>
          </a:prstGeom>
          <a:noFill/>
          <a:ln/>
        </p:spPr>
        <p:txBody>
          <a:bodyPr wrap="square" lIns="0" tIns="0" rIns="0" bIns="0" rtlCol="0" anchor="t"/>
          <a:lstStyle/>
          <a:p>
            <a:pPr marL="0" indent="0" algn="l">
              <a:lnSpc>
                <a:spcPts val="2150"/>
              </a:lnSpc>
              <a:buNone/>
            </a:pPr>
            <a:r>
              <a:rPr lang="en-US" sz="1400" dirty="0">
                <a:solidFill>
                  <a:srgbClr val="39393C"/>
                </a:solidFill>
                <a:latin typeface="Open Sans" pitchFamily="34" charset="0"/>
                <a:ea typeface="Open Sans" pitchFamily="34" charset="-122"/>
                <a:cs typeface="Open Sans" pitchFamily="34" charset="-120"/>
              </a:rPr>
              <a:t>Our solution, InsurAI, is a web-based insurance management platform designed to automate key processes and leverage AI for enhanced intelligence and transparency.</a:t>
            </a:r>
            <a:endParaRPr lang="en-US" sz="1400" dirty="0"/>
          </a:p>
        </p:txBody>
      </p:sp>
      <p:sp>
        <p:nvSpPr>
          <p:cNvPr id="4" name="Shape 2">
            <a:extLst>
              <a:ext uri="{FF2B5EF4-FFF2-40B4-BE49-F238E27FC236}">
                <a16:creationId xmlns:a16="http://schemas.microsoft.com/office/drawing/2014/main" id="{8CE828A7-D7DE-59D5-8541-B1C5C33E33D5}"/>
              </a:ext>
            </a:extLst>
          </p:cNvPr>
          <p:cNvSpPr/>
          <p:nvPr/>
        </p:nvSpPr>
        <p:spPr>
          <a:xfrm>
            <a:off x="741640" y="1927146"/>
            <a:ext cx="13147119" cy="921901"/>
          </a:xfrm>
          <a:prstGeom prst="roundRect">
            <a:avLst>
              <a:gd name="adj" fmla="val 2241"/>
            </a:avLst>
          </a:prstGeom>
          <a:solidFill>
            <a:srgbClr val="F3F3F7"/>
          </a:solidFill>
          <a:ln w="15240">
            <a:solidFill>
              <a:srgbClr val="C6C6D2"/>
            </a:solidFill>
            <a:prstDash val="solid"/>
          </a:ln>
        </p:spPr>
      </p:sp>
      <p:sp>
        <p:nvSpPr>
          <p:cNvPr id="5" name="Shape 3">
            <a:extLst>
              <a:ext uri="{FF2B5EF4-FFF2-40B4-BE49-F238E27FC236}">
                <a16:creationId xmlns:a16="http://schemas.microsoft.com/office/drawing/2014/main" id="{9166A139-3100-F4E3-B30D-2033371DE29D}"/>
              </a:ext>
            </a:extLst>
          </p:cNvPr>
          <p:cNvSpPr/>
          <p:nvPr/>
        </p:nvSpPr>
        <p:spPr>
          <a:xfrm>
            <a:off x="756880" y="1942386"/>
            <a:ext cx="550902" cy="891421"/>
          </a:xfrm>
          <a:prstGeom prst="roundRect">
            <a:avLst>
              <a:gd name="adj" fmla="val 431"/>
            </a:avLst>
          </a:prstGeom>
          <a:solidFill>
            <a:srgbClr val="E0E0EC"/>
          </a:solidFill>
          <a:ln/>
        </p:spPr>
      </p:sp>
      <p:sp>
        <p:nvSpPr>
          <p:cNvPr id="6" name="Text 4">
            <a:extLst>
              <a:ext uri="{FF2B5EF4-FFF2-40B4-BE49-F238E27FC236}">
                <a16:creationId xmlns:a16="http://schemas.microsoft.com/office/drawing/2014/main" id="{DBC32A67-1D5F-1BAC-40EC-7C7892CF1C83}"/>
              </a:ext>
            </a:extLst>
          </p:cNvPr>
          <p:cNvSpPr/>
          <p:nvPr/>
        </p:nvSpPr>
        <p:spPr>
          <a:xfrm>
            <a:off x="929045" y="2258973"/>
            <a:ext cx="206573" cy="258247"/>
          </a:xfrm>
          <a:prstGeom prst="rect">
            <a:avLst/>
          </a:prstGeom>
          <a:noFill/>
          <a:ln/>
        </p:spPr>
        <p:txBody>
          <a:bodyPr wrap="none" lIns="0" tIns="0" rIns="0" bIns="0" rtlCol="0" anchor="t"/>
          <a:lstStyle/>
          <a:p>
            <a:pPr marL="0" indent="0" algn="l">
              <a:lnSpc>
                <a:spcPts val="16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1</a:t>
            </a:r>
            <a:endParaRPr lang="en-US" sz="1600" dirty="0"/>
          </a:p>
        </p:txBody>
      </p:sp>
      <p:sp>
        <p:nvSpPr>
          <p:cNvPr id="7" name="Text 5">
            <a:extLst>
              <a:ext uri="{FF2B5EF4-FFF2-40B4-BE49-F238E27FC236}">
                <a16:creationId xmlns:a16="http://schemas.microsoft.com/office/drawing/2014/main" id="{538D4007-DA77-3221-50BD-CEFA83C55F4F}"/>
              </a:ext>
            </a:extLst>
          </p:cNvPr>
          <p:cNvSpPr/>
          <p:nvPr/>
        </p:nvSpPr>
        <p:spPr>
          <a:xfrm>
            <a:off x="1445419" y="2080022"/>
            <a:ext cx="2481620" cy="258128"/>
          </a:xfrm>
          <a:prstGeom prst="rect">
            <a:avLst/>
          </a:prstGeom>
          <a:noFill/>
          <a:ln/>
        </p:spPr>
        <p:txBody>
          <a:bodyPr wrap="none" lIns="0" tIns="0" rIns="0" bIns="0" rtlCol="0" anchor="t"/>
          <a:lstStyle/>
          <a:p>
            <a:pPr marL="0" indent="0" algn="l">
              <a:lnSpc>
                <a:spcPts val="20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Secure Role-Based Logins</a:t>
            </a:r>
            <a:endParaRPr lang="en-US" sz="2000" dirty="0"/>
          </a:p>
        </p:txBody>
      </p:sp>
      <p:sp>
        <p:nvSpPr>
          <p:cNvPr id="8" name="Text 6">
            <a:extLst>
              <a:ext uri="{FF2B5EF4-FFF2-40B4-BE49-F238E27FC236}">
                <a16:creationId xmlns:a16="http://schemas.microsoft.com/office/drawing/2014/main" id="{B6D83073-AB1F-E433-E87F-8C943D047985}"/>
              </a:ext>
            </a:extLst>
          </p:cNvPr>
          <p:cNvSpPr/>
          <p:nvPr/>
        </p:nvSpPr>
        <p:spPr>
          <a:xfrm>
            <a:off x="1445419" y="2420779"/>
            <a:ext cx="12290465" cy="275392"/>
          </a:xfrm>
          <a:prstGeom prst="rect">
            <a:avLst/>
          </a:prstGeom>
          <a:noFill/>
          <a:ln/>
        </p:spPr>
        <p:txBody>
          <a:bodyPr wrap="none" lIns="0" tIns="0" rIns="0" bIns="0" rtlCol="0" anchor="t"/>
          <a:lstStyle/>
          <a:p>
            <a:pPr marL="0" indent="0" algn="l">
              <a:lnSpc>
                <a:spcPts val="2150"/>
              </a:lnSpc>
              <a:buNone/>
            </a:pPr>
            <a:r>
              <a:rPr lang="en-US" sz="1200" dirty="0">
                <a:solidFill>
                  <a:srgbClr val="39393C"/>
                </a:solidFill>
                <a:latin typeface="Open Sans" pitchFamily="34" charset="0"/>
                <a:ea typeface="Open Sans" pitchFamily="34" charset="-122"/>
                <a:cs typeface="Open Sans" pitchFamily="34" charset="-120"/>
              </a:rPr>
              <a:t>Customized access for Employees, Agents, HR, and Administrators ensures data security and streamlined workflows</a:t>
            </a:r>
            <a:r>
              <a:rPr lang="en-US" sz="1350" dirty="0">
                <a:solidFill>
                  <a:srgbClr val="39393C"/>
                </a:solidFill>
                <a:latin typeface="Open Sans" pitchFamily="34" charset="0"/>
                <a:ea typeface="Open Sans" pitchFamily="34" charset="-122"/>
                <a:cs typeface="Open Sans" pitchFamily="34" charset="-120"/>
              </a:rPr>
              <a:t>.</a:t>
            </a:r>
            <a:endParaRPr lang="en-US" sz="1350" dirty="0"/>
          </a:p>
        </p:txBody>
      </p:sp>
      <p:sp>
        <p:nvSpPr>
          <p:cNvPr id="9" name="Shape 7">
            <a:extLst>
              <a:ext uri="{FF2B5EF4-FFF2-40B4-BE49-F238E27FC236}">
                <a16:creationId xmlns:a16="http://schemas.microsoft.com/office/drawing/2014/main" id="{358A0DDE-FBAF-C4BE-10EA-5B044BCB3A7A}"/>
              </a:ext>
            </a:extLst>
          </p:cNvPr>
          <p:cNvSpPr/>
          <p:nvPr/>
        </p:nvSpPr>
        <p:spPr>
          <a:xfrm>
            <a:off x="741640" y="2986683"/>
            <a:ext cx="13147119" cy="1892379"/>
          </a:xfrm>
          <a:prstGeom prst="roundRect">
            <a:avLst>
              <a:gd name="adj" fmla="val 1092"/>
            </a:avLst>
          </a:prstGeom>
          <a:solidFill>
            <a:srgbClr val="F3F3F7"/>
          </a:solidFill>
          <a:ln w="15240">
            <a:solidFill>
              <a:srgbClr val="C6C6D2"/>
            </a:solidFill>
            <a:prstDash val="solid"/>
          </a:ln>
        </p:spPr>
        <p:txBody>
          <a:bodyPr/>
          <a:lstStyle/>
          <a:p>
            <a:endParaRPr lang="en-IN" dirty="0"/>
          </a:p>
        </p:txBody>
      </p:sp>
      <p:sp>
        <p:nvSpPr>
          <p:cNvPr id="10" name="Shape 8">
            <a:extLst>
              <a:ext uri="{FF2B5EF4-FFF2-40B4-BE49-F238E27FC236}">
                <a16:creationId xmlns:a16="http://schemas.microsoft.com/office/drawing/2014/main" id="{330E5190-2EBC-E860-39E5-9312144602B6}"/>
              </a:ext>
            </a:extLst>
          </p:cNvPr>
          <p:cNvSpPr/>
          <p:nvPr/>
        </p:nvSpPr>
        <p:spPr>
          <a:xfrm>
            <a:off x="756880" y="3001923"/>
            <a:ext cx="550902" cy="1861899"/>
          </a:xfrm>
          <a:prstGeom prst="roundRect">
            <a:avLst>
              <a:gd name="adj" fmla="val 431"/>
            </a:avLst>
          </a:prstGeom>
          <a:solidFill>
            <a:srgbClr val="E0E0EC"/>
          </a:solidFill>
          <a:ln/>
        </p:spPr>
      </p:sp>
      <p:sp>
        <p:nvSpPr>
          <p:cNvPr id="11" name="Text 9">
            <a:extLst>
              <a:ext uri="{FF2B5EF4-FFF2-40B4-BE49-F238E27FC236}">
                <a16:creationId xmlns:a16="http://schemas.microsoft.com/office/drawing/2014/main" id="{0543AD2B-CD5D-0A0E-AB75-86D4BA6C95F8}"/>
              </a:ext>
            </a:extLst>
          </p:cNvPr>
          <p:cNvSpPr/>
          <p:nvPr/>
        </p:nvSpPr>
        <p:spPr>
          <a:xfrm>
            <a:off x="929045" y="3803690"/>
            <a:ext cx="206573" cy="258247"/>
          </a:xfrm>
          <a:prstGeom prst="rect">
            <a:avLst/>
          </a:prstGeom>
          <a:noFill/>
          <a:ln/>
        </p:spPr>
        <p:txBody>
          <a:bodyPr wrap="none" lIns="0" tIns="0" rIns="0" bIns="0" rtlCol="0" anchor="t"/>
          <a:lstStyle/>
          <a:p>
            <a:pPr marL="0" indent="0" algn="l">
              <a:lnSpc>
                <a:spcPts val="16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2</a:t>
            </a:r>
            <a:endParaRPr lang="en-US" sz="1600" dirty="0"/>
          </a:p>
        </p:txBody>
      </p:sp>
      <p:sp>
        <p:nvSpPr>
          <p:cNvPr id="12" name="Text 10">
            <a:extLst>
              <a:ext uri="{FF2B5EF4-FFF2-40B4-BE49-F238E27FC236}">
                <a16:creationId xmlns:a16="http://schemas.microsoft.com/office/drawing/2014/main" id="{5BDDCA04-191C-D847-6D20-C6658691D628}"/>
              </a:ext>
            </a:extLst>
          </p:cNvPr>
          <p:cNvSpPr/>
          <p:nvPr/>
        </p:nvSpPr>
        <p:spPr>
          <a:xfrm>
            <a:off x="1445419" y="3139559"/>
            <a:ext cx="2652713" cy="258128"/>
          </a:xfrm>
          <a:prstGeom prst="rect">
            <a:avLst/>
          </a:prstGeom>
          <a:noFill/>
          <a:ln/>
        </p:spPr>
        <p:txBody>
          <a:bodyPr wrap="none" lIns="0" tIns="0" rIns="0" bIns="0" rtlCol="0" anchor="t"/>
          <a:lstStyle/>
          <a:p>
            <a:pPr marL="0" indent="0" algn="l">
              <a:lnSpc>
                <a:spcPts val="20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Comprehensive Automation</a:t>
            </a:r>
            <a:endParaRPr lang="en-US" sz="2000" dirty="0"/>
          </a:p>
        </p:txBody>
      </p:sp>
      <p:sp>
        <p:nvSpPr>
          <p:cNvPr id="13" name="Text 11">
            <a:extLst>
              <a:ext uri="{FF2B5EF4-FFF2-40B4-BE49-F238E27FC236}">
                <a16:creationId xmlns:a16="http://schemas.microsoft.com/office/drawing/2014/main" id="{37DA4526-097D-88DC-8810-9763AB73E45A}"/>
              </a:ext>
            </a:extLst>
          </p:cNvPr>
          <p:cNvSpPr/>
          <p:nvPr/>
        </p:nvSpPr>
        <p:spPr>
          <a:xfrm>
            <a:off x="1445419" y="3480316"/>
            <a:ext cx="12290465" cy="275392"/>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9393C"/>
                </a:solidFill>
                <a:latin typeface="Open Sans" pitchFamily="34" charset="0"/>
                <a:ea typeface="Open Sans" pitchFamily="34" charset="-122"/>
                <a:cs typeface="Open Sans" pitchFamily="34" charset="-120"/>
              </a:rPr>
              <a:t>Automatic policy renewals ensure continuous coverage</a:t>
            </a:r>
            <a:r>
              <a:rPr lang="en-US" sz="1050" dirty="0">
                <a:solidFill>
                  <a:srgbClr val="39393C"/>
                </a:solidFill>
                <a:latin typeface="Open Sans" pitchFamily="34" charset="0"/>
                <a:ea typeface="Open Sans" pitchFamily="34" charset="-122"/>
                <a:cs typeface="Open Sans" pitchFamily="34" charset="-120"/>
              </a:rPr>
              <a:t>.</a:t>
            </a:r>
            <a:endParaRPr lang="en-US" sz="1050" dirty="0"/>
          </a:p>
        </p:txBody>
      </p:sp>
      <p:sp>
        <p:nvSpPr>
          <p:cNvPr id="14" name="Text 12">
            <a:extLst>
              <a:ext uri="{FF2B5EF4-FFF2-40B4-BE49-F238E27FC236}">
                <a16:creationId xmlns:a16="http://schemas.microsoft.com/office/drawing/2014/main" id="{2DBCD268-69CB-D7A1-E2DD-EC7517F42EF0}"/>
              </a:ext>
            </a:extLst>
          </p:cNvPr>
          <p:cNvSpPr/>
          <p:nvPr/>
        </p:nvSpPr>
        <p:spPr>
          <a:xfrm>
            <a:off x="1445419" y="3803809"/>
            <a:ext cx="12290465" cy="275392"/>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9393C"/>
                </a:solidFill>
                <a:latin typeface="Open Sans" pitchFamily="34" charset="0"/>
                <a:ea typeface="Open Sans" pitchFamily="34" charset="-122"/>
                <a:cs typeface="Open Sans" pitchFamily="34" charset="-120"/>
              </a:rPr>
              <a:t>Instant claim eligibility checks reduce processing time</a:t>
            </a:r>
            <a:r>
              <a:rPr lang="en-US" sz="1050" dirty="0">
                <a:solidFill>
                  <a:srgbClr val="39393C"/>
                </a:solidFill>
                <a:latin typeface="Open Sans" pitchFamily="34" charset="0"/>
                <a:ea typeface="Open Sans" pitchFamily="34" charset="-122"/>
                <a:cs typeface="Open Sans" pitchFamily="34" charset="-120"/>
              </a:rPr>
              <a:t>.</a:t>
            </a:r>
            <a:endParaRPr lang="en-US" sz="1050" dirty="0"/>
          </a:p>
        </p:txBody>
      </p:sp>
      <p:sp>
        <p:nvSpPr>
          <p:cNvPr id="15" name="Text 13">
            <a:extLst>
              <a:ext uri="{FF2B5EF4-FFF2-40B4-BE49-F238E27FC236}">
                <a16:creationId xmlns:a16="http://schemas.microsoft.com/office/drawing/2014/main" id="{9D82D85C-640B-3A85-515D-B82F4F301FBC}"/>
              </a:ext>
            </a:extLst>
          </p:cNvPr>
          <p:cNvSpPr/>
          <p:nvPr/>
        </p:nvSpPr>
        <p:spPr>
          <a:xfrm>
            <a:off x="1445419" y="4127302"/>
            <a:ext cx="12290465" cy="275392"/>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9393C"/>
                </a:solidFill>
                <a:latin typeface="Open Sans" pitchFamily="34" charset="0"/>
                <a:ea typeface="Open Sans" pitchFamily="34" charset="-122"/>
                <a:cs typeface="Open Sans" pitchFamily="34" charset="-120"/>
              </a:rPr>
              <a:t>Auto-generated reports provide timely insights</a:t>
            </a:r>
            <a:r>
              <a:rPr lang="en-US" sz="1050" dirty="0">
                <a:solidFill>
                  <a:srgbClr val="39393C"/>
                </a:solidFill>
                <a:latin typeface="Open Sans" pitchFamily="34" charset="0"/>
                <a:ea typeface="Open Sans" pitchFamily="34" charset="-122"/>
                <a:cs typeface="Open Sans" pitchFamily="34" charset="-120"/>
              </a:rPr>
              <a:t>.</a:t>
            </a:r>
            <a:endParaRPr lang="en-US" sz="1050" dirty="0"/>
          </a:p>
        </p:txBody>
      </p:sp>
      <p:sp>
        <p:nvSpPr>
          <p:cNvPr id="16" name="Text 14">
            <a:extLst>
              <a:ext uri="{FF2B5EF4-FFF2-40B4-BE49-F238E27FC236}">
                <a16:creationId xmlns:a16="http://schemas.microsoft.com/office/drawing/2014/main" id="{EA390276-C577-8587-0AC7-E606D7F2C7D3}"/>
              </a:ext>
            </a:extLst>
          </p:cNvPr>
          <p:cNvSpPr/>
          <p:nvPr/>
        </p:nvSpPr>
        <p:spPr>
          <a:xfrm>
            <a:off x="1445419" y="4450794"/>
            <a:ext cx="12290465" cy="275392"/>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9393C"/>
                </a:solidFill>
                <a:latin typeface="Open Sans" pitchFamily="34" charset="0"/>
                <a:ea typeface="Open Sans" pitchFamily="34" charset="-122"/>
                <a:cs typeface="Open Sans" pitchFamily="34" charset="-120"/>
              </a:rPr>
              <a:t>Automated tax rule application simplifies compliance.</a:t>
            </a:r>
            <a:endParaRPr lang="en-US" sz="1200" dirty="0"/>
          </a:p>
        </p:txBody>
      </p:sp>
      <p:sp>
        <p:nvSpPr>
          <p:cNvPr id="17" name="Shape 15">
            <a:extLst>
              <a:ext uri="{FF2B5EF4-FFF2-40B4-BE49-F238E27FC236}">
                <a16:creationId xmlns:a16="http://schemas.microsoft.com/office/drawing/2014/main" id="{AB817D0A-5F77-1411-D54A-542B11CCBC67}"/>
              </a:ext>
            </a:extLst>
          </p:cNvPr>
          <p:cNvSpPr/>
          <p:nvPr/>
        </p:nvSpPr>
        <p:spPr>
          <a:xfrm>
            <a:off x="741640" y="5016698"/>
            <a:ext cx="13147119" cy="1245394"/>
          </a:xfrm>
          <a:prstGeom prst="roundRect">
            <a:avLst>
              <a:gd name="adj" fmla="val 1659"/>
            </a:avLst>
          </a:prstGeom>
          <a:solidFill>
            <a:srgbClr val="F3F3F7"/>
          </a:solidFill>
          <a:ln w="15240">
            <a:solidFill>
              <a:srgbClr val="C6C6D2"/>
            </a:solidFill>
            <a:prstDash val="solid"/>
          </a:ln>
        </p:spPr>
      </p:sp>
      <p:sp>
        <p:nvSpPr>
          <p:cNvPr id="18" name="Shape 16">
            <a:extLst>
              <a:ext uri="{FF2B5EF4-FFF2-40B4-BE49-F238E27FC236}">
                <a16:creationId xmlns:a16="http://schemas.microsoft.com/office/drawing/2014/main" id="{56D209F3-3A8D-9C69-653D-5C056CB7B43D}"/>
              </a:ext>
            </a:extLst>
          </p:cNvPr>
          <p:cNvSpPr/>
          <p:nvPr/>
        </p:nvSpPr>
        <p:spPr>
          <a:xfrm>
            <a:off x="756880" y="5031938"/>
            <a:ext cx="550902" cy="1214914"/>
          </a:xfrm>
          <a:prstGeom prst="roundRect">
            <a:avLst>
              <a:gd name="adj" fmla="val 431"/>
            </a:avLst>
          </a:prstGeom>
          <a:solidFill>
            <a:srgbClr val="E0E0EC"/>
          </a:solidFill>
          <a:ln/>
        </p:spPr>
      </p:sp>
      <p:sp>
        <p:nvSpPr>
          <p:cNvPr id="19" name="Text 17">
            <a:extLst>
              <a:ext uri="{FF2B5EF4-FFF2-40B4-BE49-F238E27FC236}">
                <a16:creationId xmlns:a16="http://schemas.microsoft.com/office/drawing/2014/main" id="{F8F8B1C4-D98F-E1F0-0D5B-B9BD3F0746E1}"/>
              </a:ext>
            </a:extLst>
          </p:cNvPr>
          <p:cNvSpPr/>
          <p:nvPr/>
        </p:nvSpPr>
        <p:spPr>
          <a:xfrm>
            <a:off x="929045" y="5510213"/>
            <a:ext cx="206573" cy="258247"/>
          </a:xfrm>
          <a:prstGeom prst="rect">
            <a:avLst/>
          </a:prstGeom>
          <a:noFill/>
          <a:ln/>
        </p:spPr>
        <p:txBody>
          <a:bodyPr wrap="none" lIns="0" tIns="0" rIns="0" bIns="0" rtlCol="0" anchor="t"/>
          <a:lstStyle/>
          <a:p>
            <a:pPr marL="0" indent="0" algn="l">
              <a:lnSpc>
                <a:spcPts val="16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3</a:t>
            </a:r>
            <a:endParaRPr lang="en-US" sz="1600" dirty="0"/>
          </a:p>
        </p:txBody>
      </p:sp>
      <p:sp>
        <p:nvSpPr>
          <p:cNvPr id="20" name="Text 18">
            <a:extLst>
              <a:ext uri="{FF2B5EF4-FFF2-40B4-BE49-F238E27FC236}">
                <a16:creationId xmlns:a16="http://schemas.microsoft.com/office/drawing/2014/main" id="{111CA316-87E5-CC78-8F6B-2D5881A564B4}"/>
              </a:ext>
            </a:extLst>
          </p:cNvPr>
          <p:cNvSpPr/>
          <p:nvPr/>
        </p:nvSpPr>
        <p:spPr>
          <a:xfrm>
            <a:off x="1445419" y="5169575"/>
            <a:ext cx="2065973" cy="258128"/>
          </a:xfrm>
          <a:prstGeom prst="rect">
            <a:avLst/>
          </a:prstGeom>
          <a:noFill/>
          <a:ln/>
        </p:spPr>
        <p:txBody>
          <a:bodyPr wrap="none" lIns="0" tIns="0" rIns="0" bIns="0" rtlCol="0" anchor="t"/>
          <a:lstStyle/>
          <a:p>
            <a:pPr marL="0" indent="0" algn="l">
              <a:lnSpc>
                <a:spcPts val="20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AI &amp; Analytics Power</a:t>
            </a:r>
            <a:endParaRPr lang="en-US" sz="2000" dirty="0"/>
          </a:p>
        </p:txBody>
      </p:sp>
      <p:sp>
        <p:nvSpPr>
          <p:cNvPr id="21" name="Text 19">
            <a:extLst>
              <a:ext uri="{FF2B5EF4-FFF2-40B4-BE49-F238E27FC236}">
                <a16:creationId xmlns:a16="http://schemas.microsoft.com/office/drawing/2014/main" id="{8323200F-5532-035E-19BE-DDB209017564}"/>
              </a:ext>
            </a:extLst>
          </p:cNvPr>
          <p:cNvSpPr/>
          <p:nvPr/>
        </p:nvSpPr>
        <p:spPr>
          <a:xfrm>
            <a:off x="1445419" y="5510332"/>
            <a:ext cx="12290465" cy="275392"/>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9393C"/>
                </a:solidFill>
                <a:latin typeface="Open Sans" pitchFamily="34" charset="0"/>
                <a:ea typeface="Open Sans" pitchFamily="34" charset="-122"/>
                <a:cs typeface="Open Sans" pitchFamily="34" charset="-120"/>
              </a:rPr>
              <a:t>Advanced fraud detection flags suspicious patterns and duplicate claims</a:t>
            </a:r>
            <a:r>
              <a:rPr lang="en-US" sz="1050" dirty="0">
                <a:solidFill>
                  <a:srgbClr val="39393C"/>
                </a:solidFill>
                <a:latin typeface="Open Sans" pitchFamily="34" charset="0"/>
                <a:ea typeface="Open Sans" pitchFamily="34" charset="-122"/>
                <a:cs typeface="Open Sans" pitchFamily="34" charset="-120"/>
              </a:rPr>
              <a:t>.</a:t>
            </a:r>
            <a:endParaRPr lang="en-US" sz="1050" dirty="0"/>
          </a:p>
        </p:txBody>
      </p:sp>
      <p:sp>
        <p:nvSpPr>
          <p:cNvPr id="22" name="Text 20">
            <a:extLst>
              <a:ext uri="{FF2B5EF4-FFF2-40B4-BE49-F238E27FC236}">
                <a16:creationId xmlns:a16="http://schemas.microsoft.com/office/drawing/2014/main" id="{4D0C43BC-EBF6-7979-9C3E-168EDCA6FCAE}"/>
              </a:ext>
            </a:extLst>
          </p:cNvPr>
          <p:cNvSpPr/>
          <p:nvPr/>
        </p:nvSpPr>
        <p:spPr>
          <a:xfrm>
            <a:off x="1445419" y="5833824"/>
            <a:ext cx="12290465" cy="275392"/>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9393C"/>
                </a:solidFill>
                <a:latin typeface="Open Sans" pitchFamily="34" charset="0"/>
                <a:ea typeface="Open Sans" pitchFamily="34" charset="-122"/>
                <a:cs typeface="Open Sans" pitchFamily="34" charset="-120"/>
              </a:rPr>
              <a:t>Predictive insights empower HR and Admins to make proactive decisions, chatbot for assistance</a:t>
            </a:r>
            <a:r>
              <a:rPr lang="en-US" sz="1050" dirty="0">
                <a:solidFill>
                  <a:srgbClr val="39393C"/>
                </a:solidFill>
                <a:latin typeface="Open Sans" pitchFamily="34" charset="0"/>
                <a:ea typeface="Open Sans" pitchFamily="34" charset="-122"/>
                <a:cs typeface="Open Sans" pitchFamily="34" charset="-120"/>
              </a:rPr>
              <a:t>.</a:t>
            </a:r>
          </a:p>
          <a:p>
            <a:pPr marL="342900" indent="-342900" algn="l">
              <a:lnSpc>
                <a:spcPts val="1700"/>
              </a:lnSpc>
              <a:buSzPct val="100000"/>
              <a:buChar char="•"/>
            </a:pPr>
            <a:endParaRPr lang="en-US" sz="1050" dirty="0"/>
          </a:p>
        </p:txBody>
      </p:sp>
      <p:sp>
        <p:nvSpPr>
          <p:cNvPr id="23" name="Shape 21">
            <a:extLst>
              <a:ext uri="{FF2B5EF4-FFF2-40B4-BE49-F238E27FC236}">
                <a16:creationId xmlns:a16="http://schemas.microsoft.com/office/drawing/2014/main" id="{0FF672EA-FD0A-2162-9B20-418EB43F6691}"/>
              </a:ext>
            </a:extLst>
          </p:cNvPr>
          <p:cNvSpPr/>
          <p:nvPr/>
        </p:nvSpPr>
        <p:spPr>
          <a:xfrm>
            <a:off x="741640" y="6399728"/>
            <a:ext cx="13147119" cy="1245394"/>
          </a:xfrm>
          <a:prstGeom prst="roundRect">
            <a:avLst>
              <a:gd name="adj" fmla="val 1659"/>
            </a:avLst>
          </a:prstGeom>
          <a:solidFill>
            <a:srgbClr val="F3F3F7"/>
          </a:solidFill>
          <a:ln w="15240">
            <a:solidFill>
              <a:srgbClr val="C6C6D2"/>
            </a:solidFill>
            <a:prstDash val="solid"/>
          </a:ln>
        </p:spPr>
      </p:sp>
      <p:sp>
        <p:nvSpPr>
          <p:cNvPr id="24" name="Shape 22">
            <a:extLst>
              <a:ext uri="{FF2B5EF4-FFF2-40B4-BE49-F238E27FC236}">
                <a16:creationId xmlns:a16="http://schemas.microsoft.com/office/drawing/2014/main" id="{03619A43-0E06-1695-2EFE-E0E8BAEA9D39}"/>
              </a:ext>
            </a:extLst>
          </p:cNvPr>
          <p:cNvSpPr/>
          <p:nvPr/>
        </p:nvSpPr>
        <p:spPr>
          <a:xfrm>
            <a:off x="756880" y="6414968"/>
            <a:ext cx="550902" cy="1214914"/>
          </a:xfrm>
          <a:prstGeom prst="roundRect">
            <a:avLst>
              <a:gd name="adj" fmla="val 431"/>
            </a:avLst>
          </a:prstGeom>
          <a:solidFill>
            <a:srgbClr val="E0E0EC"/>
          </a:solidFill>
          <a:ln/>
        </p:spPr>
      </p:sp>
      <p:sp>
        <p:nvSpPr>
          <p:cNvPr id="25" name="Text 23">
            <a:extLst>
              <a:ext uri="{FF2B5EF4-FFF2-40B4-BE49-F238E27FC236}">
                <a16:creationId xmlns:a16="http://schemas.microsoft.com/office/drawing/2014/main" id="{2367C815-A47C-30E2-DD25-CDA83345ADBC}"/>
              </a:ext>
            </a:extLst>
          </p:cNvPr>
          <p:cNvSpPr/>
          <p:nvPr/>
        </p:nvSpPr>
        <p:spPr>
          <a:xfrm>
            <a:off x="929045" y="6893243"/>
            <a:ext cx="206573" cy="258247"/>
          </a:xfrm>
          <a:prstGeom prst="rect">
            <a:avLst/>
          </a:prstGeom>
          <a:noFill/>
          <a:ln/>
        </p:spPr>
        <p:txBody>
          <a:bodyPr wrap="none" lIns="0" tIns="0" rIns="0" bIns="0" rtlCol="0" anchor="t"/>
          <a:lstStyle/>
          <a:p>
            <a:pPr marL="0" indent="0" algn="l">
              <a:lnSpc>
                <a:spcPts val="160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4</a:t>
            </a:r>
            <a:endParaRPr lang="en-US" sz="1600" dirty="0"/>
          </a:p>
        </p:txBody>
      </p:sp>
      <p:sp>
        <p:nvSpPr>
          <p:cNvPr id="26" name="Text 24">
            <a:extLst>
              <a:ext uri="{FF2B5EF4-FFF2-40B4-BE49-F238E27FC236}">
                <a16:creationId xmlns:a16="http://schemas.microsoft.com/office/drawing/2014/main" id="{EB59D643-0383-553B-F761-B9953D9783E7}"/>
              </a:ext>
            </a:extLst>
          </p:cNvPr>
          <p:cNvSpPr/>
          <p:nvPr/>
        </p:nvSpPr>
        <p:spPr>
          <a:xfrm>
            <a:off x="1445419" y="6552605"/>
            <a:ext cx="2317552" cy="258128"/>
          </a:xfrm>
          <a:prstGeom prst="rect">
            <a:avLst/>
          </a:prstGeom>
          <a:noFill/>
          <a:ln/>
        </p:spPr>
        <p:txBody>
          <a:bodyPr wrap="none" lIns="0" tIns="0" rIns="0" bIns="0" rtlCol="0" anchor="t"/>
          <a:lstStyle/>
          <a:p>
            <a:pPr marL="0" indent="0" algn="l">
              <a:lnSpc>
                <a:spcPts val="20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Enhanced Transparency</a:t>
            </a:r>
            <a:endParaRPr lang="en-US" sz="2000" dirty="0"/>
          </a:p>
        </p:txBody>
      </p:sp>
      <p:sp>
        <p:nvSpPr>
          <p:cNvPr id="27" name="Text 25">
            <a:extLst>
              <a:ext uri="{FF2B5EF4-FFF2-40B4-BE49-F238E27FC236}">
                <a16:creationId xmlns:a16="http://schemas.microsoft.com/office/drawing/2014/main" id="{F774DDFB-F18A-DB65-8B81-516AF5DDFDEC}"/>
              </a:ext>
            </a:extLst>
          </p:cNvPr>
          <p:cNvSpPr/>
          <p:nvPr/>
        </p:nvSpPr>
        <p:spPr>
          <a:xfrm>
            <a:off x="1445419" y="6893362"/>
            <a:ext cx="12290465" cy="275392"/>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9393C"/>
                </a:solidFill>
                <a:latin typeface="Open Sans" pitchFamily="34" charset="0"/>
                <a:ea typeface="Open Sans" pitchFamily="34" charset="-122"/>
                <a:cs typeface="Open Sans" pitchFamily="34" charset="-120"/>
              </a:rPr>
              <a:t>Real-time claim and policy tracking for employees.</a:t>
            </a:r>
            <a:endParaRPr lang="en-US" sz="1200" dirty="0"/>
          </a:p>
        </p:txBody>
      </p:sp>
      <p:sp>
        <p:nvSpPr>
          <p:cNvPr id="28" name="Text 26">
            <a:extLst>
              <a:ext uri="{FF2B5EF4-FFF2-40B4-BE49-F238E27FC236}">
                <a16:creationId xmlns:a16="http://schemas.microsoft.com/office/drawing/2014/main" id="{2ED2D3F5-8D1B-BE5A-B34B-C1507CCC7E8B}"/>
              </a:ext>
            </a:extLst>
          </p:cNvPr>
          <p:cNvSpPr/>
          <p:nvPr/>
        </p:nvSpPr>
        <p:spPr>
          <a:xfrm>
            <a:off x="1445419" y="7216854"/>
            <a:ext cx="12290465" cy="275392"/>
          </a:xfrm>
          <a:prstGeom prst="rect">
            <a:avLst/>
          </a:prstGeom>
          <a:noFill/>
          <a:ln/>
        </p:spPr>
        <p:txBody>
          <a:bodyPr wrap="none" lIns="0" tIns="0" rIns="0" bIns="0" rtlCol="0" anchor="t"/>
          <a:lstStyle/>
          <a:p>
            <a:pPr marL="342900" indent="-342900" algn="l">
              <a:lnSpc>
                <a:spcPts val="1700"/>
              </a:lnSpc>
              <a:buSzPct val="100000"/>
              <a:buChar char="•"/>
            </a:pPr>
            <a:r>
              <a:rPr lang="en-US" sz="1200" dirty="0">
                <a:solidFill>
                  <a:srgbClr val="39393C"/>
                </a:solidFill>
                <a:latin typeface="Open Sans" pitchFamily="34" charset="0"/>
                <a:ea typeface="Open Sans" pitchFamily="34" charset="-122"/>
                <a:cs typeface="Open Sans" pitchFamily="34" charset="-120"/>
              </a:rPr>
              <a:t>Automated notifications and reminders via email and SMS keep everyone informed</a:t>
            </a:r>
            <a:r>
              <a:rPr lang="en-US" sz="1050" dirty="0">
                <a:solidFill>
                  <a:srgbClr val="39393C"/>
                </a:solidFill>
                <a:latin typeface="Open Sans" pitchFamily="34" charset="0"/>
                <a:ea typeface="Open Sans" pitchFamily="34" charset="-122"/>
                <a:cs typeface="Open Sans" pitchFamily="34" charset="-120"/>
              </a:rPr>
              <a:t>.</a:t>
            </a:r>
            <a:endParaRPr lang="en-US" sz="1050" dirty="0"/>
          </a:p>
        </p:txBody>
      </p:sp>
    </p:spTree>
    <p:extLst>
      <p:ext uri="{BB962C8B-B14F-4D97-AF65-F5344CB8AC3E}">
        <p14:creationId xmlns:p14="http://schemas.microsoft.com/office/powerpoint/2010/main" val="109808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1985" y="641152"/>
            <a:ext cx="6527482" cy="372428"/>
          </a:xfrm>
          <a:prstGeom prst="rect">
            <a:avLst/>
          </a:prstGeom>
          <a:noFill/>
          <a:ln/>
        </p:spPr>
        <p:txBody>
          <a:bodyPr wrap="none" lIns="0" tIns="0" rIns="0" bIns="0" rtlCol="0" anchor="t"/>
          <a:lstStyle/>
          <a:p>
            <a:pPr marL="0" indent="0" algn="l">
              <a:lnSpc>
                <a:spcPts val="2900"/>
              </a:lnSpc>
              <a:buNone/>
            </a:pPr>
            <a:r>
              <a:rPr lang="en-US" sz="3600" b="1" dirty="0">
                <a:solidFill>
                  <a:srgbClr val="101014"/>
                </a:solidFill>
                <a:latin typeface="Playfair Display Bold" pitchFamily="34" charset="0"/>
                <a:ea typeface="Playfair Display Bold" pitchFamily="34" charset="-122"/>
                <a:cs typeface="Playfair Display Bold" pitchFamily="34" charset="-120"/>
              </a:rPr>
              <a:t>InsurAI: Defined Roles for Seamless Operations</a:t>
            </a:r>
            <a:endParaRPr lang="en-US" sz="3600" dirty="0"/>
          </a:p>
        </p:txBody>
      </p:sp>
      <p:sp>
        <p:nvSpPr>
          <p:cNvPr id="3" name="Shape 1"/>
          <p:cNvSpPr/>
          <p:nvPr/>
        </p:nvSpPr>
        <p:spPr>
          <a:xfrm>
            <a:off x="641985" y="1311593"/>
            <a:ext cx="6598682" cy="2498765"/>
          </a:xfrm>
          <a:prstGeom prst="roundRect">
            <a:avLst>
              <a:gd name="adj" fmla="val 895"/>
            </a:avLst>
          </a:prstGeom>
          <a:solidFill>
            <a:srgbClr val="F3F3F7"/>
          </a:solidFill>
          <a:ln w="15240">
            <a:solidFill>
              <a:srgbClr val="C6C6D2"/>
            </a:solidFill>
            <a:prstDash val="solid"/>
          </a:ln>
        </p:spPr>
      </p:sp>
      <p:sp>
        <p:nvSpPr>
          <p:cNvPr id="4" name="Shape 2"/>
          <p:cNvSpPr/>
          <p:nvPr/>
        </p:nvSpPr>
        <p:spPr>
          <a:xfrm>
            <a:off x="657225" y="1326833"/>
            <a:ext cx="6568202" cy="447080"/>
          </a:xfrm>
          <a:prstGeom prst="roundRect">
            <a:avLst>
              <a:gd name="adj" fmla="val 910"/>
            </a:avLst>
          </a:prstGeom>
          <a:solidFill>
            <a:srgbClr val="E0E0EC"/>
          </a:solidFill>
          <a:ln/>
        </p:spPr>
      </p:sp>
      <p:sp>
        <p:nvSpPr>
          <p:cNvPr id="5" name="Text 3"/>
          <p:cNvSpPr/>
          <p:nvPr/>
        </p:nvSpPr>
        <p:spPr>
          <a:xfrm>
            <a:off x="3829526" y="1410653"/>
            <a:ext cx="223480" cy="279440"/>
          </a:xfrm>
          <a:prstGeom prst="rect">
            <a:avLst/>
          </a:prstGeom>
          <a:noFill/>
          <a:ln/>
        </p:spPr>
        <p:txBody>
          <a:bodyPr wrap="none" lIns="0" tIns="0" rIns="0" bIns="0" rtlCol="0" anchor="t"/>
          <a:lstStyle/>
          <a:p>
            <a:pPr marL="0" indent="0" algn="l">
              <a:lnSpc>
                <a:spcPts val="175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1</a:t>
            </a:r>
            <a:endParaRPr lang="en-US" sz="1600" dirty="0"/>
          </a:p>
        </p:txBody>
      </p:sp>
      <p:sp>
        <p:nvSpPr>
          <p:cNvPr id="6" name="Text 4"/>
          <p:cNvSpPr/>
          <p:nvPr/>
        </p:nvSpPr>
        <p:spPr>
          <a:xfrm>
            <a:off x="806172" y="1922859"/>
            <a:ext cx="1862852" cy="232886"/>
          </a:xfrm>
          <a:prstGeom prst="rect">
            <a:avLst/>
          </a:prstGeom>
          <a:noFill/>
          <a:ln/>
        </p:spPr>
        <p:txBody>
          <a:bodyPr wrap="none" lIns="0" tIns="0" rIns="0" bIns="0" rtlCol="0" anchor="t"/>
          <a:lstStyle/>
          <a:p>
            <a:pPr marL="0" indent="0" algn="l">
              <a:lnSpc>
                <a:spcPts val="18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Employee</a:t>
            </a:r>
            <a:endParaRPr lang="en-US" sz="2000" dirty="0"/>
          </a:p>
        </p:txBody>
      </p:sp>
      <p:sp>
        <p:nvSpPr>
          <p:cNvPr id="7" name="Text 5"/>
          <p:cNvSpPr/>
          <p:nvPr/>
        </p:nvSpPr>
        <p:spPr>
          <a:xfrm>
            <a:off x="806172" y="2245162"/>
            <a:ext cx="627030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Register/Login</a:t>
            </a:r>
            <a:endParaRPr lang="en-US" sz="1600" dirty="0"/>
          </a:p>
        </p:txBody>
      </p:sp>
      <p:sp>
        <p:nvSpPr>
          <p:cNvPr id="8" name="Text 6"/>
          <p:cNvSpPr/>
          <p:nvPr/>
        </p:nvSpPr>
        <p:spPr>
          <a:xfrm>
            <a:off x="806172" y="2535793"/>
            <a:ext cx="627030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View policy details</a:t>
            </a:r>
            <a:endParaRPr lang="en-US" sz="1600" dirty="0"/>
          </a:p>
        </p:txBody>
      </p:sp>
      <p:sp>
        <p:nvSpPr>
          <p:cNvPr id="9" name="Text 7"/>
          <p:cNvSpPr/>
          <p:nvPr/>
        </p:nvSpPr>
        <p:spPr>
          <a:xfrm>
            <a:off x="806172" y="2826425"/>
            <a:ext cx="627030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Submit claims and upload documents</a:t>
            </a:r>
            <a:endParaRPr lang="en-US" sz="1600" dirty="0"/>
          </a:p>
        </p:txBody>
      </p:sp>
      <p:sp>
        <p:nvSpPr>
          <p:cNvPr id="10" name="Text 8"/>
          <p:cNvSpPr/>
          <p:nvPr/>
        </p:nvSpPr>
        <p:spPr>
          <a:xfrm>
            <a:off x="806172" y="3117056"/>
            <a:ext cx="627030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Track claim status</a:t>
            </a:r>
            <a:endParaRPr lang="en-US" sz="1600" dirty="0"/>
          </a:p>
        </p:txBody>
      </p:sp>
      <p:sp>
        <p:nvSpPr>
          <p:cNvPr id="11" name="Text 9"/>
          <p:cNvSpPr/>
          <p:nvPr/>
        </p:nvSpPr>
        <p:spPr>
          <a:xfrm>
            <a:off x="806172" y="3407688"/>
            <a:ext cx="627030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Query Agents for support</a:t>
            </a:r>
            <a:endParaRPr lang="en-US" sz="1600" dirty="0"/>
          </a:p>
        </p:txBody>
      </p:sp>
      <p:sp>
        <p:nvSpPr>
          <p:cNvPr id="12" name="Shape 10"/>
          <p:cNvSpPr/>
          <p:nvPr/>
        </p:nvSpPr>
        <p:spPr>
          <a:xfrm>
            <a:off x="7389614" y="1311593"/>
            <a:ext cx="6598801" cy="2498765"/>
          </a:xfrm>
          <a:prstGeom prst="roundRect">
            <a:avLst>
              <a:gd name="adj" fmla="val 895"/>
            </a:avLst>
          </a:prstGeom>
          <a:solidFill>
            <a:srgbClr val="F3F3F7"/>
          </a:solidFill>
          <a:ln w="15240">
            <a:solidFill>
              <a:srgbClr val="C6C6D2"/>
            </a:solidFill>
            <a:prstDash val="solid"/>
          </a:ln>
        </p:spPr>
      </p:sp>
      <p:sp>
        <p:nvSpPr>
          <p:cNvPr id="13" name="Shape 11"/>
          <p:cNvSpPr/>
          <p:nvPr/>
        </p:nvSpPr>
        <p:spPr>
          <a:xfrm>
            <a:off x="7404854" y="1326833"/>
            <a:ext cx="6568321" cy="447080"/>
          </a:xfrm>
          <a:prstGeom prst="roundRect">
            <a:avLst>
              <a:gd name="adj" fmla="val 910"/>
            </a:avLst>
          </a:prstGeom>
          <a:solidFill>
            <a:srgbClr val="E0E0EC"/>
          </a:solidFill>
          <a:ln/>
        </p:spPr>
      </p:sp>
      <p:sp>
        <p:nvSpPr>
          <p:cNvPr id="14" name="Text 12"/>
          <p:cNvSpPr/>
          <p:nvPr/>
        </p:nvSpPr>
        <p:spPr>
          <a:xfrm>
            <a:off x="10577274" y="1410653"/>
            <a:ext cx="223480" cy="279440"/>
          </a:xfrm>
          <a:prstGeom prst="rect">
            <a:avLst/>
          </a:prstGeom>
          <a:noFill/>
          <a:ln/>
        </p:spPr>
        <p:txBody>
          <a:bodyPr wrap="none" lIns="0" tIns="0" rIns="0" bIns="0" rtlCol="0" anchor="t"/>
          <a:lstStyle/>
          <a:p>
            <a:pPr marL="0" indent="0" algn="l">
              <a:lnSpc>
                <a:spcPts val="175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2</a:t>
            </a:r>
            <a:endParaRPr lang="en-US" sz="1600" dirty="0"/>
          </a:p>
        </p:txBody>
      </p:sp>
      <p:sp>
        <p:nvSpPr>
          <p:cNvPr id="15" name="Text 13"/>
          <p:cNvSpPr/>
          <p:nvPr/>
        </p:nvSpPr>
        <p:spPr>
          <a:xfrm>
            <a:off x="7553801" y="1922859"/>
            <a:ext cx="1862852" cy="232886"/>
          </a:xfrm>
          <a:prstGeom prst="rect">
            <a:avLst/>
          </a:prstGeom>
          <a:noFill/>
          <a:ln/>
        </p:spPr>
        <p:txBody>
          <a:bodyPr wrap="none" lIns="0" tIns="0" rIns="0" bIns="0" rtlCol="0" anchor="t"/>
          <a:lstStyle/>
          <a:p>
            <a:pPr marL="0" indent="0" algn="l">
              <a:lnSpc>
                <a:spcPts val="18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Agent</a:t>
            </a:r>
            <a:endParaRPr lang="en-US" sz="2000" dirty="0"/>
          </a:p>
        </p:txBody>
      </p:sp>
      <p:sp>
        <p:nvSpPr>
          <p:cNvPr id="16" name="Text 14"/>
          <p:cNvSpPr/>
          <p:nvPr/>
        </p:nvSpPr>
        <p:spPr>
          <a:xfrm>
            <a:off x="7553801" y="2245162"/>
            <a:ext cx="627042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Manage employee queries</a:t>
            </a:r>
            <a:endParaRPr lang="en-US" sz="1600" dirty="0"/>
          </a:p>
        </p:txBody>
      </p:sp>
      <p:sp>
        <p:nvSpPr>
          <p:cNvPr id="17" name="Text 15"/>
          <p:cNvSpPr/>
          <p:nvPr/>
        </p:nvSpPr>
        <p:spPr>
          <a:xfrm>
            <a:off x="7553801" y="2535793"/>
            <a:ext cx="627042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Assist with claim submission</a:t>
            </a:r>
            <a:endParaRPr lang="en-US" sz="1600" dirty="0"/>
          </a:p>
        </p:txBody>
      </p:sp>
      <p:sp>
        <p:nvSpPr>
          <p:cNvPr id="18" name="Text 16"/>
          <p:cNvSpPr/>
          <p:nvPr/>
        </p:nvSpPr>
        <p:spPr>
          <a:xfrm>
            <a:off x="7553801" y="2826425"/>
            <a:ext cx="627042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Update availability</a:t>
            </a:r>
            <a:endParaRPr lang="en-US" sz="1600" dirty="0"/>
          </a:p>
        </p:txBody>
      </p:sp>
      <p:sp>
        <p:nvSpPr>
          <p:cNvPr id="19" name="Text 17"/>
          <p:cNvSpPr/>
          <p:nvPr/>
        </p:nvSpPr>
        <p:spPr>
          <a:xfrm>
            <a:off x="7553801" y="3117056"/>
            <a:ext cx="627042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Access claim status</a:t>
            </a:r>
            <a:endParaRPr lang="en-US" sz="1600" dirty="0"/>
          </a:p>
        </p:txBody>
      </p:sp>
      <p:sp>
        <p:nvSpPr>
          <p:cNvPr id="20" name="Shape 18"/>
          <p:cNvSpPr/>
          <p:nvPr/>
        </p:nvSpPr>
        <p:spPr>
          <a:xfrm>
            <a:off x="641985" y="3959304"/>
            <a:ext cx="6598682" cy="2208133"/>
          </a:xfrm>
          <a:prstGeom prst="roundRect">
            <a:avLst>
              <a:gd name="adj" fmla="val 1012"/>
            </a:avLst>
          </a:prstGeom>
          <a:solidFill>
            <a:srgbClr val="F3F3F7"/>
          </a:solidFill>
          <a:ln w="15240">
            <a:solidFill>
              <a:srgbClr val="C6C6D2"/>
            </a:solidFill>
            <a:prstDash val="solid"/>
          </a:ln>
        </p:spPr>
      </p:sp>
      <p:sp>
        <p:nvSpPr>
          <p:cNvPr id="21" name="Shape 19"/>
          <p:cNvSpPr/>
          <p:nvPr/>
        </p:nvSpPr>
        <p:spPr>
          <a:xfrm>
            <a:off x="657225" y="3974544"/>
            <a:ext cx="6568202" cy="447080"/>
          </a:xfrm>
          <a:prstGeom prst="roundRect">
            <a:avLst>
              <a:gd name="adj" fmla="val 910"/>
            </a:avLst>
          </a:prstGeom>
          <a:solidFill>
            <a:srgbClr val="E0E0EC"/>
          </a:solidFill>
          <a:ln/>
        </p:spPr>
      </p:sp>
      <p:sp>
        <p:nvSpPr>
          <p:cNvPr id="22" name="Text 20"/>
          <p:cNvSpPr/>
          <p:nvPr/>
        </p:nvSpPr>
        <p:spPr>
          <a:xfrm>
            <a:off x="3829526" y="4058364"/>
            <a:ext cx="223480" cy="279440"/>
          </a:xfrm>
          <a:prstGeom prst="rect">
            <a:avLst/>
          </a:prstGeom>
          <a:noFill/>
          <a:ln/>
        </p:spPr>
        <p:txBody>
          <a:bodyPr wrap="none" lIns="0" tIns="0" rIns="0" bIns="0" rtlCol="0" anchor="t"/>
          <a:lstStyle/>
          <a:p>
            <a:pPr marL="0" indent="0" algn="l">
              <a:lnSpc>
                <a:spcPts val="175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3</a:t>
            </a:r>
            <a:endParaRPr lang="en-US" sz="1600" dirty="0"/>
          </a:p>
        </p:txBody>
      </p:sp>
      <p:sp>
        <p:nvSpPr>
          <p:cNvPr id="23" name="Text 21"/>
          <p:cNvSpPr/>
          <p:nvPr/>
        </p:nvSpPr>
        <p:spPr>
          <a:xfrm>
            <a:off x="806172" y="4570571"/>
            <a:ext cx="1862852" cy="232886"/>
          </a:xfrm>
          <a:prstGeom prst="rect">
            <a:avLst/>
          </a:prstGeom>
          <a:noFill/>
          <a:ln/>
        </p:spPr>
        <p:txBody>
          <a:bodyPr wrap="none" lIns="0" tIns="0" rIns="0" bIns="0" rtlCol="0" anchor="t"/>
          <a:lstStyle/>
          <a:p>
            <a:pPr marL="0" indent="0" algn="l">
              <a:lnSpc>
                <a:spcPts val="18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HR Admin</a:t>
            </a:r>
            <a:endParaRPr lang="en-US" sz="2000" dirty="0"/>
          </a:p>
        </p:txBody>
      </p:sp>
      <p:sp>
        <p:nvSpPr>
          <p:cNvPr id="24" name="Text 22"/>
          <p:cNvSpPr/>
          <p:nvPr/>
        </p:nvSpPr>
        <p:spPr>
          <a:xfrm>
            <a:off x="806172" y="4892873"/>
            <a:ext cx="627030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Add/manage employees</a:t>
            </a:r>
            <a:endParaRPr lang="en-US" sz="1600" dirty="0"/>
          </a:p>
        </p:txBody>
      </p:sp>
      <p:sp>
        <p:nvSpPr>
          <p:cNvPr id="25" name="Text 23"/>
          <p:cNvSpPr/>
          <p:nvPr/>
        </p:nvSpPr>
        <p:spPr>
          <a:xfrm>
            <a:off x="806172" y="5183505"/>
            <a:ext cx="627030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Approve or reject claims based on fraud alerts</a:t>
            </a:r>
            <a:endParaRPr lang="en-US" sz="1600" dirty="0"/>
          </a:p>
        </p:txBody>
      </p:sp>
      <p:sp>
        <p:nvSpPr>
          <p:cNvPr id="26" name="Text 24"/>
          <p:cNvSpPr/>
          <p:nvPr/>
        </p:nvSpPr>
        <p:spPr>
          <a:xfrm>
            <a:off x="806172" y="5474137"/>
            <a:ext cx="627030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Manage policies and generate reports</a:t>
            </a:r>
            <a:endParaRPr lang="en-US" sz="1600" dirty="0"/>
          </a:p>
        </p:txBody>
      </p:sp>
      <p:sp>
        <p:nvSpPr>
          <p:cNvPr id="27" name="Text 25"/>
          <p:cNvSpPr/>
          <p:nvPr/>
        </p:nvSpPr>
        <p:spPr>
          <a:xfrm>
            <a:off x="806172" y="5764768"/>
            <a:ext cx="627030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Monitor AI-generated fraud alerts</a:t>
            </a:r>
            <a:endParaRPr lang="en-US" sz="1600" dirty="0"/>
          </a:p>
        </p:txBody>
      </p:sp>
      <p:sp>
        <p:nvSpPr>
          <p:cNvPr id="28" name="Shape 26"/>
          <p:cNvSpPr/>
          <p:nvPr/>
        </p:nvSpPr>
        <p:spPr>
          <a:xfrm>
            <a:off x="7389614" y="3959304"/>
            <a:ext cx="6598801" cy="2208133"/>
          </a:xfrm>
          <a:prstGeom prst="roundRect">
            <a:avLst>
              <a:gd name="adj" fmla="val 1012"/>
            </a:avLst>
          </a:prstGeom>
          <a:solidFill>
            <a:srgbClr val="F3F3F7"/>
          </a:solidFill>
          <a:ln w="15240">
            <a:solidFill>
              <a:srgbClr val="C6C6D2"/>
            </a:solidFill>
            <a:prstDash val="solid"/>
          </a:ln>
        </p:spPr>
      </p:sp>
      <p:sp>
        <p:nvSpPr>
          <p:cNvPr id="29" name="Shape 27"/>
          <p:cNvSpPr/>
          <p:nvPr/>
        </p:nvSpPr>
        <p:spPr>
          <a:xfrm>
            <a:off x="7404854" y="3974544"/>
            <a:ext cx="6568321" cy="447080"/>
          </a:xfrm>
          <a:prstGeom prst="roundRect">
            <a:avLst>
              <a:gd name="adj" fmla="val 910"/>
            </a:avLst>
          </a:prstGeom>
          <a:solidFill>
            <a:srgbClr val="E0E0EC"/>
          </a:solidFill>
          <a:ln/>
        </p:spPr>
      </p:sp>
      <p:sp>
        <p:nvSpPr>
          <p:cNvPr id="30" name="Text 28"/>
          <p:cNvSpPr/>
          <p:nvPr/>
        </p:nvSpPr>
        <p:spPr>
          <a:xfrm>
            <a:off x="10577274" y="4058364"/>
            <a:ext cx="223480" cy="279440"/>
          </a:xfrm>
          <a:prstGeom prst="rect">
            <a:avLst/>
          </a:prstGeom>
          <a:noFill/>
          <a:ln/>
        </p:spPr>
        <p:txBody>
          <a:bodyPr wrap="none" lIns="0" tIns="0" rIns="0" bIns="0" rtlCol="0" anchor="t"/>
          <a:lstStyle/>
          <a:p>
            <a:pPr marL="0" indent="0" algn="l">
              <a:lnSpc>
                <a:spcPts val="1750"/>
              </a:lnSpc>
              <a:buNone/>
            </a:pPr>
            <a:r>
              <a:rPr lang="en-US" sz="1600" b="1" dirty="0">
                <a:solidFill>
                  <a:srgbClr val="39393C"/>
                </a:solidFill>
                <a:latin typeface="Playfair Display Bold" pitchFamily="34" charset="0"/>
                <a:ea typeface="Playfair Display Bold" pitchFamily="34" charset="-122"/>
                <a:cs typeface="Playfair Display Bold" pitchFamily="34" charset="-120"/>
              </a:rPr>
              <a:t>4</a:t>
            </a:r>
            <a:endParaRPr lang="en-US" sz="1600" dirty="0"/>
          </a:p>
        </p:txBody>
      </p:sp>
      <p:sp>
        <p:nvSpPr>
          <p:cNvPr id="31" name="Text 29"/>
          <p:cNvSpPr/>
          <p:nvPr/>
        </p:nvSpPr>
        <p:spPr>
          <a:xfrm>
            <a:off x="7553801" y="4570571"/>
            <a:ext cx="1862852" cy="232886"/>
          </a:xfrm>
          <a:prstGeom prst="rect">
            <a:avLst/>
          </a:prstGeom>
          <a:noFill/>
          <a:ln/>
        </p:spPr>
        <p:txBody>
          <a:bodyPr wrap="none" lIns="0" tIns="0" rIns="0" bIns="0" rtlCol="0" anchor="t"/>
          <a:lstStyle/>
          <a:p>
            <a:pPr marL="0" indent="0" algn="l">
              <a:lnSpc>
                <a:spcPts val="18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System Admin</a:t>
            </a:r>
            <a:endParaRPr lang="en-US" sz="2000" dirty="0"/>
          </a:p>
        </p:txBody>
      </p:sp>
      <p:sp>
        <p:nvSpPr>
          <p:cNvPr id="32" name="Text 30"/>
          <p:cNvSpPr/>
          <p:nvPr/>
        </p:nvSpPr>
        <p:spPr>
          <a:xfrm>
            <a:off x="7553801" y="4892873"/>
            <a:ext cx="627042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Manage all user roles and permissions</a:t>
            </a:r>
            <a:endParaRPr lang="en-US" sz="1600" dirty="0"/>
          </a:p>
        </p:txBody>
      </p:sp>
      <p:sp>
        <p:nvSpPr>
          <p:cNvPr id="33" name="Text 31"/>
          <p:cNvSpPr/>
          <p:nvPr/>
        </p:nvSpPr>
        <p:spPr>
          <a:xfrm>
            <a:off x="7553801" y="5183505"/>
            <a:ext cx="627042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Configure system settings and tax rules</a:t>
            </a:r>
            <a:endParaRPr lang="en-US" sz="1600" dirty="0"/>
          </a:p>
        </p:txBody>
      </p:sp>
      <p:sp>
        <p:nvSpPr>
          <p:cNvPr id="34" name="Text 32"/>
          <p:cNvSpPr/>
          <p:nvPr/>
        </p:nvSpPr>
        <p:spPr>
          <a:xfrm>
            <a:off x="7553801" y="5474137"/>
            <a:ext cx="627042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Oversee system configuration and security</a:t>
            </a:r>
            <a:endParaRPr lang="en-US" sz="1600" dirty="0"/>
          </a:p>
        </p:txBody>
      </p:sp>
      <p:sp>
        <p:nvSpPr>
          <p:cNvPr id="35" name="Text 33"/>
          <p:cNvSpPr/>
          <p:nvPr/>
        </p:nvSpPr>
        <p:spPr>
          <a:xfrm>
            <a:off x="7553801" y="5764768"/>
            <a:ext cx="6270427" cy="238482"/>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39393C"/>
                </a:solidFill>
                <a:latin typeface="Open Sans" pitchFamily="34" charset="0"/>
                <a:ea typeface="Open Sans" pitchFamily="34" charset="-122"/>
                <a:cs typeface="Open Sans" pitchFamily="34" charset="-120"/>
              </a:rPr>
              <a:t>Generate comprehensive reports and analytics</a:t>
            </a:r>
            <a:endParaRPr lang="en-US" sz="1600" dirty="0"/>
          </a:p>
        </p:txBody>
      </p:sp>
      <p:sp>
        <p:nvSpPr>
          <p:cNvPr id="36" name="Shape 34"/>
          <p:cNvSpPr/>
          <p:nvPr/>
        </p:nvSpPr>
        <p:spPr>
          <a:xfrm>
            <a:off x="651510" y="6354128"/>
            <a:ext cx="13346430" cy="1253371"/>
          </a:xfrm>
          <a:prstGeom prst="roundRect">
            <a:avLst>
              <a:gd name="adj" fmla="val 1784"/>
            </a:avLst>
          </a:prstGeom>
          <a:solidFill>
            <a:srgbClr val="D5D5DD"/>
          </a:solidFill>
          <a:ln/>
        </p:spPr>
        <p:txBody>
          <a:bodyPr/>
          <a:lstStyle/>
          <a:p>
            <a:endParaRPr lang="en-IN" dirty="0"/>
          </a:p>
        </p:txBody>
      </p:sp>
      <p:pic>
        <p:nvPicPr>
          <p:cNvPr id="37" name="Image 0" descr="preencoded.png"/>
          <p:cNvPicPr>
            <a:picLocks noChangeAspect="1"/>
          </p:cNvPicPr>
          <p:nvPr/>
        </p:nvPicPr>
        <p:blipFill>
          <a:blip r:embed="rId3"/>
          <a:stretch>
            <a:fillRect/>
          </a:stretch>
        </p:blipFill>
        <p:spPr>
          <a:xfrm>
            <a:off x="790932" y="6548676"/>
            <a:ext cx="232767" cy="186214"/>
          </a:xfrm>
          <a:prstGeom prst="rect">
            <a:avLst/>
          </a:prstGeom>
        </p:spPr>
      </p:pic>
      <p:sp>
        <p:nvSpPr>
          <p:cNvPr id="38" name="Text 35"/>
          <p:cNvSpPr/>
          <p:nvPr/>
        </p:nvSpPr>
        <p:spPr>
          <a:xfrm>
            <a:off x="1172647" y="6521172"/>
            <a:ext cx="3568303" cy="232886"/>
          </a:xfrm>
          <a:prstGeom prst="rect">
            <a:avLst/>
          </a:prstGeom>
          <a:noFill/>
          <a:ln/>
        </p:spPr>
        <p:txBody>
          <a:bodyPr wrap="none" lIns="0" tIns="0" rIns="0" bIns="0" rtlCol="0" anchor="t"/>
          <a:lstStyle/>
          <a:p>
            <a:pPr marL="0" indent="0" algn="l">
              <a:lnSpc>
                <a:spcPts val="1800"/>
              </a:lnSpc>
              <a:buNone/>
            </a:pPr>
            <a:r>
              <a:rPr lang="en-US" sz="2000" b="1" dirty="0">
                <a:solidFill>
                  <a:srgbClr val="000000"/>
                </a:solidFill>
                <a:latin typeface="Playfair Display Bold" pitchFamily="34" charset="0"/>
                <a:ea typeface="Playfair Display Bold" pitchFamily="34" charset="-122"/>
                <a:cs typeface="Playfair Display Bold" pitchFamily="34" charset="-120"/>
              </a:rPr>
              <a:t>AI &amp; Analytics Layer (System Automation)</a:t>
            </a:r>
            <a:endParaRPr lang="en-US" sz="2000" dirty="0"/>
          </a:p>
        </p:txBody>
      </p:sp>
      <p:sp>
        <p:nvSpPr>
          <p:cNvPr id="39" name="Text 36"/>
          <p:cNvSpPr/>
          <p:nvPr/>
        </p:nvSpPr>
        <p:spPr>
          <a:xfrm>
            <a:off x="1172647" y="6903006"/>
            <a:ext cx="12666821" cy="476964"/>
          </a:xfrm>
          <a:prstGeom prst="rect">
            <a:avLst/>
          </a:prstGeom>
          <a:noFill/>
          <a:ln/>
        </p:spPr>
        <p:txBody>
          <a:bodyPr wrap="square" lIns="0" tIns="0" rIns="0" bIns="0" rtlCol="0" anchor="t"/>
          <a:lstStyle/>
          <a:p>
            <a:pPr marL="0" indent="0" algn="l">
              <a:lnSpc>
                <a:spcPts val="1850"/>
              </a:lnSpc>
              <a:buNone/>
            </a:pPr>
            <a:r>
              <a:rPr lang="en-US" sz="1600" dirty="0">
                <a:solidFill>
                  <a:srgbClr val="000000"/>
                </a:solidFill>
                <a:latin typeface="Open Sans" pitchFamily="34" charset="0"/>
                <a:ea typeface="Open Sans" pitchFamily="34" charset="-122"/>
                <a:cs typeface="Open Sans" pitchFamily="34" charset="-120"/>
              </a:rPr>
              <a:t>This foundational layer provides fraud detection (duplicate claims, suspicious patterns), predictive insights for HR/Admin on claim trends, real-time claim tracking, and automated notifications (email/SMS for status changes or fraud alerts).</a:t>
            </a:r>
            <a:endParaRPr lang="en-US" sz="1600" dirty="0"/>
          </a:p>
        </p:txBody>
      </p:sp>
      <p:sp>
        <p:nvSpPr>
          <p:cNvPr id="40" name="Rectangle 39">
            <a:extLst>
              <a:ext uri="{FF2B5EF4-FFF2-40B4-BE49-F238E27FC236}">
                <a16:creationId xmlns:a16="http://schemas.microsoft.com/office/drawing/2014/main" id="{373E694E-EA5D-4E7C-58ED-95FE7578C95A}"/>
              </a:ext>
            </a:extLst>
          </p:cNvPr>
          <p:cNvSpPr/>
          <p:nvPr/>
        </p:nvSpPr>
        <p:spPr>
          <a:xfrm>
            <a:off x="12801600" y="7738946"/>
            <a:ext cx="1728439" cy="390293"/>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38E64A2-460F-8E26-D5C3-A0A74F32DFC0}"/>
              </a:ext>
            </a:extLst>
          </p:cNvPr>
          <p:cNvSpPr/>
          <p:nvPr/>
        </p:nvSpPr>
        <p:spPr>
          <a:xfrm>
            <a:off x="793790" y="721995"/>
            <a:ext cx="8814316" cy="53161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4150"/>
              </a:lnSpc>
              <a:buNone/>
            </a:pPr>
            <a:r>
              <a:rPr lang="en-US" sz="3300" b="1" dirty="0">
                <a:solidFill>
                  <a:srgbClr val="101014"/>
                </a:solidFill>
                <a:latin typeface="Playfair Display Bold" pitchFamily="34" charset="0"/>
                <a:ea typeface="Playfair Display Bold" pitchFamily="34" charset="-122"/>
                <a:cs typeface="Playfair Display Bold" pitchFamily="34" charset="-120"/>
              </a:rPr>
              <a:t>Technology Stack: Robust &amp; Scalable</a:t>
            </a:r>
            <a:endParaRPr lang="en-US" sz="3300" dirty="0"/>
          </a:p>
        </p:txBody>
      </p:sp>
      <p:sp>
        <p:nvSpPr>
          <p:cNvPr id="3" name="Text 1">
            <a:extLst>
              <a:ext uri="{FF2B5EF4-FFF2-40B4-BE49-F238E27FC236}">
                <a16:creationId xmlns:a16="http://schemas.microsoft.com/office/drawing/2014/main" id="{A3C6D97F-BE64-4B39-6884-6AB139CC4C75}"/>
              </a:ext>
            </a:extLst>
          </p:cNvPr>
          <p:cNvSpPr/>
          <p:nvPr/>
        </p:nvSpPr>
        <p:spPr>
          <a:xfrm>
            <a:off x="793790" y="1593771"/>
            <a:ext cx="13042821" cy="68032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0"/>
              </a:lnSpc>
              <a:buNone/>
            </a:pPr>
            <a:r>
              <a:rPr lang="en-US" sz="1600" dirty="0">
                <a:solidFill>
                  <a:srgbClr val="39393C"/>
                </a:solidFill>
                <a:latin typeface="Open Sans" pitchFamily="34" charset="0"/>
                <a:ea typeface="Open Sans" pitchFamily="34" charset="-122"/>
                <a:cs typeface="Open Sans" pitchFamily="34" charset="-120"/>
              </a:rPr>
              <a:t>InsurAI is built on a modern, flexible technology stack designed for performance, security, and future scalability, ensuring a reliable and efficient insurance management system.</a:t>
            </a:r>
            <a:endParaRPr lang="en-US" sz="1600" dirty="0"/>
          </a:p>
        </p:txBody>
      </p:sp>
      <p:sp>
        <p:nvSpPr>
          <p:cNvPr id="4" name="Shape 2">
            <a:extLst>
              <a:ext uri="{FF2B5EF4-FFF2-40B4-BE49-F238E27FC236}">
                <a16:creationId xmlns:a16="http://schemas.microsoft.com/office/drawing/2014/main" id="{22A99620-1BF5-E826-D047-7EBBDC0BF810}"/>
              </a:ext>
            </a:extLst>
          </p:cNvPr>
          <p:cNvSpPr/>
          <p:nvPr/>
        </p:nvSpPr>
        <p:spPr>
          <a:xfrm>
            <a:off x="793790" y="2465427"/>
            <a:ext cx="4234220" cy="1047988"/>
          </a:xfrm>
          <a:prstGeom prst="roundRect">
            <a:avLst>
              <a:gd name="adj" fmla="val 2435"/>
            </a:avLst>
          </a:prstGeom>
          <a:solidFill>
            <a:srgbClr val="E0E0EC"/>
          </a:solidFill>
          <a:ln/>
        </p:spPr>
        <p:txBody>
          <a:bodyPr/>
          <a:lstStyle/>
          <a:p>
            <a:endParaRPr lang="en-IN"/>
          </a:p>
        </p:txBody>
      </p:sp>
      <p:sp>
        <p:nvSpPr>
          <p:cNvPr id="5" name="Text 3">
            <a:extLst>
              <a:ext uri="{FF2B5EF4-FFF2-40B4-BE49-F238E27FC236}">
                <a16:creationId xmlns:a16="http://schemas.microsoft.com/office/drawing/2014/main" id="{A0875D97-EBDE-7B1D-B5DE-83CF6BBDAA49}"/>
              </a:ext>
            </a:extLst>
          </p:cNvPr>
          <p:cNvSpPr/>
          <p:nvPr/>
        </p:nvSpPr>
        <p:spPr>
          <a:xfrm>
            <a:off x="1847612" y="2635448"/>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Backend</a:t>
            </a:r>
            <a:endParaRPr lang="en-US" sz="1650" dirty="0"/>
          </a:p>
        </p:txBody>
      </p:sp>
      <p:sp>
        <p:nvSpPr>
          <p:cNvPr id="6" name="Text 4">
            <a:extLst>
              <a:ext uri="{FF2B5EF4-FFF2-40B4-BE49-F238E27FC236}">
                <a16:creationId xmlns:a16="http://schemas.microsoft.com/office/drawing/2014/main" id="{952F54A7-EC4C-81DE-3162-742E00CD92C3}"/>
              </a:ext>
            </a:extLst>
          </p:cNvPr>
          <p:cNvSpPr/>
          <p:nvPr/>
        </p:nvSpPr>
        <p:spPr>
          <a:xfrm>
            <a:off x="963811" y="3003233"/>
            <a:ext cx="3894177" cy="3401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1650" dirty="0">
                <a:solidFill>
                  <a:srgbClr val="39393C"/>
                </a:solidFill>
                <a:latin typeface="Open Sans" pitchFamily="34" charset="0"/>
                <a:ea typeface="Open Sans" pitchFamily="34" charset="-122"/>
                <a:cs typeface="Open Sans" pitchFamily="34" charset="-120"/>
              </a:rPr>
              <a:t>Java Spring Boot, Spring Data JPA</a:t>
            </a:r>
            <a:endParaRPr lang="en-US" sz="1650" dirty="0"/>
          </a:p>
        </p:txBody>
      </p:sp>
      <p:sp>
        <p:nvSpPr>
          <p:cNvPr id="7" name="Shape 5">
            <a:extLst>
              <a:ext uri="{FF2B5EF4-FFF2-40B4-BE49-F238E27FC236}">
                <a16:creationId xmlns:a16="http://schemas.microsoft.com/office/drawing/2014/main" id="{39E81307-0AEF-E554-2ECB-4ACEC27997BD}"/>
              </a:ext>
            </a:extLst>
          </p:cNvPr>
          <p:cNvSpPr/>
          <p:nvPr/>
        </p:nvSpPr>
        <p:spPr>
          <a:xfrm>
            <a:off x="5198031" y="2465427"/>
            <a:ext cx="4234220" cy="1047988"/>
          </a:xfrm>
          <a:prstGeom prst="roundRect">
            <a:avLst>
              <a:gd name="adj" fmla="val 2435"/>
            </a:avLst>
          </a:prstGeom>
          <a:solidFill>
            <a:srgbClr val="E0E0EC"/>
          </a:solidFill>
          <a:ln/>
        </p:spPr>
        <p:txBody>
          <a:bodyPr/>
          <a:lstStyle/>
          <a:p>
            <a:endParaRPr lang="en-IN"/>
          </a:p>
        </p:txBody>
      </p:sp>
      <p:sp>
        <p:nvSpPr>
          <p:cNvPr id="8" name="Text 6">
            <a:extLst>
              <a:ext uri="{FF2B5EF4-FFF2-40B4-BE49-F238E27FC236}">
                <a16:creationId xmlns:a16="http://schemas.microsoft.com/office/drawing/2014/main" id="{2596B227-0C6C-BFBE-BAB5-2AE129E7261D}"/>
              </a:ext>
            </a:extLst>
          </p:cNvPr>
          <p:cNvSpPr/>
          <p:nvPr/>
        </p:nvSpPr>
        <p:spPr>
          <a:xfrm>
            <a:off x="6251853" y="2635448"/>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Frontend</a:t>
            </a:r>
            <a:endParaRPr lang="en-US" sz="1650" dirty="0"/>
          </a:p>
        </p:txBody>
      </p:sp>
      <p:sp>
        <p:nvSpPr>
          <p:cNvPr id="9" name="Text 7">
            <a:extLst>
              <a:ext uri="{FF2B5EF4-FFF2-40B4-BE49-F238E27FC236}">
                <a16:creationId xmlns:a16="http://schemas.microsoft.com/office/drawing/2014/main" id="{C89D5763-17B1-1088-33CE-35C640276A1A}"/>
              </a:ext>
            </a:extLst>
          </p:cNvPr>
          <p:cNvSpPr/>
          <p:nvPr/>
        </p:nvSpPr>
        <p:spPr>
          <a:xfrm>
            <a:off x="5368052" y="3003233"/>
            <a:ext cx="3894177" cy="3401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1650" dirty="0">
                <a:solidFill>
                  <a:srgbClr val="39393C"/>
                </a:solidFill>
                <a:latin typeface="Open Sans" pitchFamily="34" charset="0"/>
                <a:ea typeface="Open Sans" pitchFamily="34" charset="-122"/>
                <a:cs typeface="Open Sans" pitchFamily="34" charset="-120"/>
              </a:rPr>
              <a:t>React.js, CSS, Bootstrap</a:t>
            </a:r>
            <a:endParaRPr lang="en-US" sz="1650" dirty="0"/>
          </a:p>
        </p:txBody>
      </p:sp>
      <p:sp>
        <p:nvSpPr>
          <p:cNvPr id="10" name="Shape 8">
            <a:extLst>
              <a:ext uri="{FF2B5EF4-FFF2-40B4-BE49-F238E27FC236}">
                <a16:creationId xmlns:a16="http://schemas.microsoft.com/office/drawing/2014/main" id="{7FE6A74A-2201-5C0C-FB26-0FE89114FF95}"/>
              </a:ext>
            </a:extLst>
          </p:cNvPr>
          <p:cNvSpPr/>
          <p:nvPr/>
        </p:nvSpPr>
        <p:spPr>
          <a:xfrm>
            <a:off x="9602272" y="2465427"/>
            <a:ext cx="4234220" cy="1047988"/>
          </a:xfrm>
          <a:prstGeom prst="roundRect">
            <a:avLst>
              <a:gd name="adj" fmla="val 2435"/>
            </a:avLst>
          </a:prstGeom>
          <a:solidFill>
            <a:srgbClr val="E0E0EC"/>
          </a:solidFill>
          <a:ln/>
        </p:spPr>
        <p:txBody>
          <a:bodyPr/>
          <a:lstStyle/>
          <a:p>
            <a:endParaRPr lang="en-IN"/>
          </a:p>
        </p:txBody>
      </p:sp>
      <p:sp>
        <p:nvSpPr>
          <p:cNvPr id="11" name="Text 9">
            <a:extLst>
              <a:ext uri="{FF2B5EF4-FFF2-40B4-BE49-F238E27FC236}">
                <a16:creationId xmlns:a16="http://schemas.microsoft.com/office/drawing/2014/main" id="{EF031B02-ADB5-0AB4-4DB9-1F6C4C6A863F}"/>
              </a:ext>
            </a:extLst>
          </p:cNvPr>
          <p:cNvSpPr/>
          <p:nvPr/>
        </p:nvSpPr>
        <p:spPr>
          <a:xfrm>
            <a:off x="10656094" y="2635448"/>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Database</a:t>
            </a:r>
            <a:endParaRPr lang="en-US" sz="1650" dirty="0"/>
          </a:p>
        </p:txBody>
      </p:sp>
      <p:sp>
        <p:nvSpPr>
          <p:cNvPr id="12" name="Text 10">
            <a:extLst>
              <a:ext uri="{FF2B5EF4-FFF2-40B4-BE49-F238E27FC236}">
                <a16:creationId xmlns:a16="http://schemas.microsoft.com/office/drawing/2014/main" id="{915BC849-ADC4-FB4B-E740-0D0D17B224EA}"/>
              </a:ext>
            </a:extLst>
          </p:cNvPr>
          <p:cNvSpPr/>
          <p:nvPr/>
        </p:nvSpPr>
        <p:spPr>
          <a:xfrm>
            <a:off x="9772293" y="3003233"/>
            <a:ext cx="3894177" cy="3401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1650" dirty="0">
                <a:solidFill>
                  <a:srgbClr val="39393C"/>
                </a:solidFill>
                <a:latin typeface="Open Sans" pitchFamily="34" charset="0"/>
                <a:ea typeface="Open Sans" pitchFamily="34" charset="-122"/>
                <a:cs typeface="Open Sans" pitchFamily="34" charset="-120"/>
              </a:rPr>
              <a:t>MySQL</a:t>
            </a:r>
            <a:endParaRPr lang="en-US" sz="1650" dirty="0"/>
          </a:p>
        </p:txBody>
      </p:sp>
      <p:sp>
        <p:nvSpPr>
          <p:cNvPr id="13" name="Shape 11">
            <a:extLst>
              <a:ext uri="{FF2B5EF4-FFF2-40B4-BE49-F238E27FC236}">
                <a16:creationId xmlns:a16="http://schemas.microsoft.com/office/drawing/2014/main" id="{A172F1DD-F16F-31D4-E402-04F96E439282}"/>
              </a:ext>
            </a:extLst>
          </p:cNvPr>
          <p:cNvSpPr/>
          <p:nvPr/>
        </p:nvSpPr>
        <p:spPr>
          <a:xfrm>
            <a:off x="793790" y="3683437"/>
            <a:ext cx="4234220" cy="1388150"/>
          </a:xfrm>
          <a:prstGeom prst="roundRect">
            <a:avLst>
              <a:gd name="adj" fmla="val 1838"/>
            </a:avLst>
          </a:prstGeom>
          <a:solidFill>
            <a:srgbClr val="E0E0EC"/>
          </a:solidFill>
          <a:ln/>
        </p:spPr>
        <p:txBody>
          <a:bodyPr/>
          <a:lstStyle/>
          <a:p>
            <a:endParaRPr lang="en-IN"/>
          </a:p>
        </p:txBody>
      </p:sp>
      <p:sp>
        <p:nvSpPr>
          <p:cNvPr id="14" name="Text 12">
            <a:extLst>
              <a:ext uri="{FF2B5EF4-FFF2-40B4-BE49-F238E27FC236}">
                <a16:creationId xmlns:a16="http://schemas.microsoft.com/office/drawing/2014/main" id="{3381ECA3-0368-3127-B57F-E6F304642C57}"/>
              </a:ext>
            </a:extLst>
          </p:cNvPr>
          <p:cNvSpPr/>
          <p:nvPr/>
        </p:nvSpPr>
        <p:spPr>
          <a:xfrm>
            <a:off x="1847612" y="3853458"/>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Automation</a:t>
            </a:r>
            <a:endParaRPr lang="en-US" sz="1650" dirty="0"/>
          </a:p>
        </p:txBody>
      </p:sp>
      <p:sp>
        <p:nvSpPr>
          <p:cNvPr id="15" name="Text 13">
            <a:extLst>
              <a:ext uri="{FF2B5EF4-FFF2-40B4-BE49-F238E27FC236}">
                <a16:creationId xmlns:a16="http://schemas.microsoft.com/office/drawing/2014/main" id="{51926F49-1A1E-F983-E14D-03EE2409C35E}"/>
              </a:ext>
            </a:extLst>
          </p:cNvPr>
          <p:cNvSpPr/>
          <p:nvPr/>
        </p:nvSpPr>
        <p:spPr>
          <a:xfrm>
            <a:off x="963811" y="4221242"/>
            <a:ext cx="3894177" cy="3401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1650" dirty="0">
                <a:solidFill>
                  <a:srgbClr val="39393C"/>
                </a:solidFill>
                <a:latin typeface="Open Sans" pitchFamily="34" charset="0"/>
                <a:ea typeface="Open Sans" pitchFamily="34" charset="-122"/>
                <a:cs typeface="Open Sans" pitchFamily="34" charset="-120"/>
              </a:rPr>
              <a:t>Spring Scheduler</a:t>
            </a:r>
            <a:endParaRPr lang="en-US" sz="1650" dirty="0"/>
          </a:p>
        </p:txBody>
      </p:sp>
      <p:sp>
        <p:nvSpPr>
          <p:cNvPr id="16" name="Shape 14">
            <a:extLst>
              <a:ext uri="{FF2B5EF4-FFF2-40B4-BE49-F238E27FC236}">
                <a16:creationId xmlns:a16="http://schemas.microsoft.com/office/drawing/2014/main" id="{8469DEF2-2A06-97AF-DFCB-149F7DBDAFEB}"/>
              </a:ext>
            </a:extLst>
          </p:cNvPr>
          <p:cNvSpPr/>
          <p:nvPr/>
        </p:nvSpPr>
        <p:spPr>
          <a:xfrm>
            <a:off x="5198031" y="3683437"/>
            <a:ext cx="4234220" cy="1388150"/>
          </a:xfrm>
          <a:prstGeom prst="roundRect">
            <a:avLst>
              <a:gd name="adj" fmla="val 1838"/>
            </a:avLst>
          </a:prstGeom>
          <a:solidFill>
            <a:srgbClr val="E0E0EC"/>
          </a:solidFill>
          <a:ln/>
        </p:spPr>
        <p:txBody>
          <a:bodyPr/>
          <a:lstStyle/>
          <a:p>
            <a:endParaRPr lang="en-IN"/>
          </a:p>
        </p:txBody>
      </p:sp>
      <p:sp>
        <p:nvSpPr>
          <p:cNvPr id="17" name="Text 15">
            <a:extLst>
              <a:ext uri="{FF2B5EF4-FFF2-40B4-BE49-F238E27FC236}">
                <a16:creationId xmlns:a16="http://schemas.microsoft.com/office/drawing/2014/main" id="{F9B86C5A-E924-E261-2161-AF609BEA5298}"/>
              </a:ext>
            </a:extLst>
          </p:cNvPr>
          <p:cNvSpPr/>
          <p:nvPr/>
        </p:nvSpPr>
        <p:spPr>
          <a:xfrm>
            <a:off x="6251853" y="3853458"/>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Authentication</a:t>
            </a:r>
            <a:endParaRPr lang="en-US" sz="1650" dirty="0"/>
          </a:p>
        </p:txBody>
      </p:sp>
      <p:sp>
        <p:nvSpPr>
          <p:cNvPr id="18" name="Text 16">
            <a:extLst>
              <a:ext uri="{FF2B5EF4-FFF2-40B4-BE49-F238E27FC236}">
                <a16:creationId xmlns:a16="http://schemas.microsoft.com/office/drawing/2014/main" id="{4586365F-95D7-361B-711C-2A4C1AD1E959}"/>
              </a:ext>
            </a:extLst>
          </p:cNvPr>
          <p:cNvSpPr/>
          <p:nvPr/>
        </p:nvSpPr>
        <p:spPr>
          <a:xfrm>
            <a:off x="5368052" y="4221242"/>
            <a:ext cx="3894177" cy="3401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1650" dirty="0">
                <a:solidFill>
                  <a:srgbClr val="39393C"/>
                </a:solidFill>
                <a:latin typeface="Open Sans" pitchFamily="34" charset="0"/>
                <a:ea typeface="Open Sans" pitchFamily="34" charset="-122"/>
                <a:cs typeface="Open Sans" pitchFamily="34" charset="-120"/>
              </a:rPr>
              <a:t>JWT, Spring Security</a:t>
            </a:r>
            <a:endParaRPr lang="en-US" sz="1650" dirty="0"/>
          </a:p>
        </p:txBody>
      </p:sp>
      <p:sp>
        <p:nvSpPr>
          <p:cNvPr id="19" name="Shape 17">
            <a:extLst>
              <a:ext uri="{FF2B5EF4-FFF2-40B4-BE49-F238E27FC236}">
                <a16:creationId xmlns:a16="http://schemas.microsoft.com/office/drawing/2014/main" id="{F0E28B81-F334-3EA1-3DA6-6545AAF5404E}"/>
              </a:ext>
            </a:extLst>
          </p:cNvPr>
          <p:cNvSpPr/>
          <p:nvPr/>
        </p:nvSpPr>
        <p:spPr>
          <a:xfrm>
            <a:off x="9602272" y="3683437"/>
            <a:ext cx="4234220" cy="1388150"/>
          </a:xfrm>
          <a:prstGeom prst="roundRect">
            <a:avLst>
              <a:gd name="adj" fmla="val 1838"/>
            </a:avLst>
          </a:prstGeom>
          <a:solidFill>
            <a:srgbClr val="E0E0EC"/>
          </a:solidFill>
          <a:ln/>
        </p:spPr>
        <p:txBody>
          <a:bodyPr/>
          <a:lstStyle/>
          <a:p>
            <a:endParaRPr lang="en-IN"/>
          </a:p>
        </p:txBody>
      </p:sp>
      <p:sp>
        <p:nvSpPr>
          <p:cNvPr id="20" name="Text 18">
            <a:extLst>
              <a:ext uri="{FF2B5EF4-FFF2-40B4-BE49-F238E27FC236}">
                <a16:creationId xmlns:a16="http://schemas.microsoft.com/office/drawing/2014/main" id="{32EF8FC2-092B-3A79-9AC9-87C8F7719025}"/>
              </a:ext>
            </a:extLst>
          </p:cNvPr>
          <p:cNvSpPr/>
          <p:nvPr/>
        </p:nvSpPr>
        <p:spPr>
          <a:xfrm>
            <a:off x="10656094" y="3853458"/>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AI/Analytics</a:t>
            </a:r>
            <a:endParaRPr lang="en-US" sz="1650" dirty="0"/>
          </a:p>
        </p:txBody>
      </p:sp>
      <p:sp>
        <p:nvSpPr>
          <p:cNvPr id="21" name="Text 19">
            <a:extLst>
              <a:ext uri="{FF2B5EF4-FFF2-40B4-BE49-F238E27FC236}">
                <a16:creationId xmlns:a16="http://schemas.microsoft.com/office/drawing/2014/main" id="{75851000-086D-4038-EC58-F3B830D71EC1}"/>
              </a:ext>
            </a:extLst>
          </p:cNvPr>
          <p:cNvSpPr/>
          <p:nvPr/>
        </p:nvSpPr>
        <p:spPr>
          <a:xfrm>
            <a:off x="9772293" y="4221242"/>
            <a:ext cx="3894177" cy="68032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1650" dirty="0">
                <a:solidFill>
                  <a:srgbClr val="39393C"/>
                </a:solidFill>
                <a:latin typeface="Open Sans" pitchFamily="34" charset="0"/>
                <a:ea typeface="Open Sans" pitchFamily="34" charset="-122"/>
                <a:cs typeface="Open Sans" pitchFamily="34" charset="-120"/>
              </a:rPr>
              <a:t>Cohere API, Predictive Analytics, Rule-based Logic</a:t>
            </a:r>
            <a:endParaRPr lang="en-US" sz="1650" dirty="0"/>
          </a:p>
        </p:txBody>
      </p:sp>
      <p:sp>
        <p:nvSpPr>
          <p:cNvPr id="22" name="Shape 20">
            <a:extLst>
              <a:ext uri="{FF2B5EF4-FFF2-40B4-BE49-F238E27FC236}">
                <a16:creationId xmlns:a16="http://schemas.microsoft.com/office/drawing/2014/main" id="{0500AE26-889F-781B-86E9-2D1A09B3EDDA}"/>
              </a:ext>
            </a:extLst>
          </p:cNvPr>
          <p:cNvSpPr/>
          <p:nvPr/>
        </p:nvSpPr>
        <p:spPr>
          <a:xfrm>
            <a:off x="793790" y="5241607"/>
            <a:ext cx="4234220" cy="1047988"/>
          </a:xfrm>
          <a:prstGeom prst="roundRect">
            <a:avLst>
              <a:gd name="adj" fmla="val 2435"/>
            </a:avLst>
          </a:prstGeom>
          <a:solidFill>
            <a:srgbClr val="E0E0EC"/>
          </a:solidFill>
          <a:ln/>
        </p:spPr>
        <p:txBody>
          <a:bodyPr/>
          <a:lstStyle/>
          <a:p>
            <a:endParaRPr lang="en-IN"/>
          </a:p>
        </p:txBody>
      </p:sp>
      <p:sp>
        <p:nvSpPr>
          <p:cNvPr id="23" name="Text 21">
            <a:extLst>
              <a:ext uri="{FF2B5EF4-FFF2-40B4-BE49-F238E27FC236}">
                <a16:creationId xmlns:a16="http://schemas.microsoft.com/office/drawing/2014/main" id="{FACCD085-AAE2-BFFA-5B34-238EA6C91633}"/>
              </a:ext>
            </a:extLst>
          </p:cNvPr>
          <p:cNvSpPr/>
          <p:nvPr/>
        </p:nvSpPr>
        <p:spPr>
          <a:xfrm>
            <a:off x="1847612" y="5411629"/>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File Storage</a:t>
            </a:r>
            <a:endParaRPr lang="en-US" sz="1650" dirty="0"/>
          </a:p>
        </p:txBody>
      </p:sp>
      <p:sp>
        <p:nvSpPr>
          <p:cNvPr id="24" name="Text 22">
            <a:extLst>
              <a:ext uri="{FF2B5EF4-FFF2-40B4-BE49-F238E27FC236}">
                <a16:creationId xmlns:a16="http://schemas.microsoft.com/office/drawing/2014/main" id="{1120B4A4-1A27-C29C-6353-4F07EB7B3674}"/>
              </a:ext>
            </a:extLst>
          </p:cNvPr>
          <p:cNvSpPr/>
          <p:nvPr/>
        </p:nvSpPr>
        <p:spPr>
          <a:xfrm>
            <a:off x="963811" y="5779413"/>
            <a:ext cx="3894177" cy="3401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1650" dirty="0">
                <a:solidFill>
                  <a:srgbClr val="39393C"/>
                </a:solidFill>
                <a:latin typeface="Open Sans" pitchFamily="34" charset="0"/>
                <a:ea typeface="Open Sans" pitchFamily="34" charset="-122"/>
                <a:cs typeface="Open Sans" pitchFamily="34" charset="-120"/>
              </a:rPr>
              <a:t>Supabase S3</a:t>
            </a:r>
            <a:endParaRPr lang="en-US" sz="1650" dirty="0"/>
          </a:p>
        </p:txBody>
      </p:sp>
      <p:sp>
        <p:nvSpPr>
          <p:cNvPr id="25" name="Shape 23">
            <a:extLst>
              <a:ext uri="{FF2B5EF4-FFF2-40B4-BE49-F238E27FC236}">
                <a16:creationId xmlns:a16="http://schemas.microsoft.com/office/drawing/2014/main" id="{21AD0642-0193-AAA4-6FA0-C69CB43700C5}"/>
              </a:ext>
            </a:extLst>
          </p:cNvPr>
          <p:cNvSpPr/>
          <p:nvPr/>
        </p:nvSpPr>
        <p:spPr>
          <a:xfrm>
            <a:off x="5198031" y="5241607"/>
            <a:ext cx="4234220" cy="1047988"/>
          </a:xfrm>
          <a:prstGeom prst="roundRect">
            <a:avLst>
              <a:gd name="adj" fmla="val 2435"/>
            </a:avLst>
          </a:prstGeom>
          <a:solidFill>
            <a:srgbClr val="E0E0EC"/>
          </a:solidFill>
          <a:ln/>
        </p:spPr>
        <p:txBody>
          <a:bodyPr/>
          <a:lstStyle/>
          <a:p>
            <a:endParaRPr lang="en-IN"/>
          </a:p>
        </p:txBody>
      </p:sp>
      <p:sp>
        <p:nvSpPr>
          <p:cNvPr id="26" name="Text 24">
            <a:extLst>
              <a:ext uri="{FF2B5EF4-FFF2-40B4-BE49-F238E27FC236}">
                <a16:creationId xmlns:a16="http://schemas.microsoft.com/office/drawing/2014/main" id="{FE085BCD-47E3-7F30-7E32-29A051C3D124}"/>
              </a:ext>
            </a:extLst>
          </p:cNvPr>
          <p:cNvSpPr/>
          <p:nvPr/>
        </p:nvSpPr>
        <p:spPr>
          <a:xfrm>
            <a:off x="6251853" y="5411629"/>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Notifications</a:t>
            </a:r>
            <a:endParaRPr lang="en-US" sz="1650" dirty="0"/>
          </a:p>
        </p:txBody>
      </p:sp>
      <p:sp>
        <p:nvSpPr>
          <p:cNvPr id="27" name="Text 25">
            <a:extLst>
              <a:ext uri="{FF2B5EF4-FFF2-40B4-BE49-F238E27FC236}">
                <a16:creationId xmlns:a16="http://schemas.microsoft.com/office/drawing/2014/main" id="{A75DA4B6-2AC1-DCBF-CBED-E8120ED562E7}"/>
              </a:ext>
            </a:extLst>
          </p:cNvPr>
          <p:cNvSpPr/>
          <p:nvPr/>
        </p:nvSpPr>
        <p:spPr>
          <a:xfrm>
            <a:off x="5368052" y="5779413"/>
            <a:ext cx="3894177" cy="3401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1650" dirty="0">
                <a:solidFill>
                  <a:srgbClr val="39393C"/>
                </a:solidFill>
                <a:latin typeface="Open Sans" pitchFamily="34" charset="0"/>
                <a:ea typeface="Open Sans" pitchFamily="34" charset="-122"/>
                <a:cs typeface="Open Sans" pitchFamily="34" charset="-120"/>
              </a:rPr>
              <a:t>SMTP for Email/SMS</a:t>
            </a:r>
            <a:endParaRPr lang="en-US" sz="1650" dirty="0"/>
          </a:p>
        </p:txBody>
      </p:sp>
      <p:sp>
        <p:nvSpPr>
          <p:cNvPr id="28" name="Shape 26">
            <a:extLst>
              <a:ext uri="{FF2B5EF4-FFF2-40B4-BE49-F238E27FC236}">
                <a16:creationId xmlns:a16="http://schemas.microsoft.com/office/drawing/2014/main" id="{A455DAD4-75B8-C785-B669-CC83FFDB8D94}"/>
              </a:ext>
            </a:extLst>
          </p:cNvPr>
          <p:cNvSpPr/>
          <p:nvPr/>
        </p:nvSpPr>
        <p:spPr>
          <a:xfrm>
            <a:off x="9602272" y="5241607"/>
            <a:ext cx="4234220" cy="1047988"/>
          </a:xfrm>
          <a:prstGeom prst="roundRect">
            <a:avLst>
              <a:gd name="adj" fmla="val 2435"/>
            </a:avLst>
          </a:prstGeom>
          <a:solidFill>
            <a:srgbClr val="E0E0EC"/>
          </a:solidFill>
          <a:ln/>
        </p:spPr>
        <p:txBody>
          <a:bodyPr/>
          <a:lstStyle/>
          <a:p>
            <a:endParaRPr lang="en-IN"/>
          </a:p>
        </p:txBody>
      </p:sp>
      <p:sp>
        <p:nvSpPr>
          <p:cNvPr id="29" name="Text 27">
            <a:extLst>
              <a:ext uri="{FF2B5EF4-FFF2-40B4-BE49-F238E27FC236}">
                <a16:creationId xmlns:a16="http://schemas.microsoft.com/office/drawing/2014/main" id="{F59D1E13-2132-7870-07F6-B909D6BF90AC}"/>
              </a:ext>
            </a:extLst>
          </p:cNvPr>
          <p:cNvSpPr/>
          <p:nvPr/>
        </p:nvSpPr>
        <p:spPr>
          <a:xfrm>
            <a:off x="10656094" y="5411629"/>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Testing</a:t>
            </a:r>
            <a:endParaRPr lang="en-US" sz="1650" dirty="0"/>
          </a:p>
        </p:txBody>
      </p:sp>
      <p:sp>
        <p:nvSpPr>
          <p:cNvPr id="30" name="Text 28">
            <a:extLst>
              <a:ext uri="{FF2B5EF4-FFF2-40B4-BE49-F238E27FC236}">
                <a16:creationId xmlns:a16="http://schemas.microsoft.com/office/drawing/2014/main" id="{B4E4D3BE-9159-A844-B4D0-8480E58B4263}"/>
              </a:ext>
            </a:extLst>
          </p:cNvPr>
          <p:cNvSpPr/>
          <p:nvPr/>
        </p:nvSpPr>
        <p:spPr>
          <a:xfrm>
            <a:off x="9772293" y="5779413"/>
            <a:ext cx="3894177" cy="3401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1650" dirty="0">
                <a:solidFill>
                  <a:srgbClr val="39393C"/>
                </a:solidFill>
                <a:latin typeface="Open Sans" pitchFamily="34" charset="0"/>
                <a:ea typeface="Open Sans" pitchFamily="34" charset="-122"/>
                <a:cs typeface="Open Sans" pitchFamily="34" charset="-120"/>
              </a:rPr>
              <a:t>Postman</a:t>
            </a:r>
            <a:endParaRPr lang="en-US" sz="1650" dirty="0"/>
          </a:p>
        </p:txBody>
      </p:sp>
      <p:sp>
        <p:nvSpPr>
          <p:cNvPr id="31" name="Shape 29">
            <a:extLst>
              <a:ext uri="{FF2B5EF4-FFF2-40B4-BE49-F238E27FC236}">
                <a16:creationId xmlns:a16="http://schemas.microsoft.com/office/drawing/2014/main" id="{A602DA62-B716-D824-4FDE-54B9A717D5E6}"/>
              </a:ext>
            </a:extLst>
          </p:cNvPr>
          <p:cNvSpPr/>
          <p:nvPr/>
        </p:nvSpPr>
        <p:spPr>
          <a:xfrm>
            <a:off x="793790" y="6459617"/>
            <a:ext cx="13042702" cy="1047988"/>
          </a:xfrm>
          <a:prstGeom prst="roundRect">
            <a:avLst>
              <a:gd name="adj" fmla="val 2435"/>
            </a:avLst>
          </a:prstGeom>
          <a:solidFill>
            <a:srgbClr val="E0E0EC"/>
          </a:solidFill>
          <a:ln/>
        </p:spPr>
        <p:txBody>
          <a:bodyPr/>
          <a:lstStyle/>
          <a:p>
            <a:endParaRPr lang="en-IN"/>
          </a:p>
        </p:txBody>
      </p:sp>
      <p:sp>
        <p:nvSpPr>
          <p:cNvPr id="32" name="Text 30">
            <a:extLst>
              <a:ext uri="{FF2B5EF4-FFF2-40B4-BE49-F238E27FC236}">
                <a16:creationId xmlns:a16="http://schemas.microsoft.com/office/drawing/2014/main" id="{493EEB0B-F020-1453-3A73-FC030F93C172}"/>
              </a:ext>
            </a:extLst>
          </p:cNvPr>
          <p:cNvSpPr/>
          <p:nvPr/>
        </p:nvSpPr>
        <p:spPr>
          <a:xfrm>
            <a:off x="6251853" y="6629638"/>
            <a:ext cx="2126456" cy="265747"/>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Future Deployment</a:t>
            </a:r>
            <a:endParaRPr lang="en-US" sz="1650" dirty="0"/>
          </a:p>
        </p:txBody>
      </p:sp>
      <p:sp>
        <p:nvSpPr>
          <p:cNvPr id="33" name="Text 31">
            <a:extLst>
              <a:ext uri="{FF2B5EF4-FFF2-40B4-BE49-F238E27FC236}">
                <a16:creationId xmlns:a16="http://schemas.microsoft.com/office/drawing/2014/main" id="{6D0DD76E-8E30-CA14-BF8B-58B7CE718300}"/>
              </a:ext>
            </a:extLst>
          </p:cNvPr>
          <p:cNvSpPr/>
          <p:nvPr/>
        </p:nvSpPr>
        <p:spPr>
          <a:xfrm>
            <a:off x="963811" y="6997422"/>
            <a:ext cx="12702659" cy="34016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1650" dirty="0">
                <a:solidFill>
                  <a:srgbClr val="39393C"/>
                </a:solidFill>
                <a:latin typeface="Open Sans" pitchFamily="34" charset="0"/>
                <a:ea typeface="Open Sans" pitchFamily="34" charset="-122"/>
                <a:cs typeface="Open Sans" pitchFamily="34" charset="-120"/>
              </a:rPr>
              <a:t>Docker + Cloud (AWS/Azure)</a:t>
            </a:r>
            <a:endParaRPr lang="en-US" sz="1650" dirty="0"/>
          </a:p>
        </p:txBody>
      </p:sp>
    </p:spTree>
    <p:extLst>
      <p:ext uri="{BB962C8B-B14F-4D97-AF65-F5344CB8AC3E}">
        <p14:creationId xmlns:p14="http://schemas.microsoft.com/office/powerpoint/2010/main" val="3687503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9204" y="502419"/>
            <a:ext cx="6392347" cy="291703"/>
          </a:xfrm>
          <a:prstGeom prst="rect">
            <a:avLst/>
          </a:prstGeom>
          <a:noFill/>
          <a:ln/>
        </p:spPr>
        <p:txBody>
          <a:bodyPr wrap="none" lIns="0" tIns="0" rIns="0" bIns="0" rtlCol="0" anchor="t"/>
          <a:lstStyle/>
          <a:p>
            <a:pPr marL="0" indent="0" algn="l">
              <a:lnSpc>
                <a:spcPts val="2250"/>
              </a:lnSpc>
              <a:buNone/>
            </a:pPr>
            <a:r>
              <a:rPr lang="en-US" sz="2800" b="1" dirty="0">
                <a:solidFill>
                  <a:srgbClr val="101014"/>
                </a:solidFill>
                <a:latin typeface="Playfair Display Bold" pitchFamily="34" charset="0"/>
                <a:ea typeface="Playfair Display Bold" pitchFamily="34" charset="-122"/>
                <a:cs typeface="Playfair Display Bold" pitchFamily="34" charset="-120"/>
              </a:rPr>
              <a:t>Core System Features: Driving Efficiency and Transparency</a:t>
            </a:r>
            <a:endParaRPr lang="en-US" sz="2800" dirty="0"/>
          </a:p>
        </p:txBody>
      </p:sp>
      <p:pic>
        <p:nvPicPr>
          <p:cNvPr id="3" name="Image 0" descr="preencoded.png"/>
          <p:cNvPicPr>
            <a:picLocks noChangeAspect="1"/>
          </p:cNvPicPr>
          <p:nvPr/>
        </p:nvPicPr>
        <p:blipFill>
          <a:blip r:embed="rId3"/>
          <a:stretch>
            <a:fillRect/>
          </a:stretch>
        </p:blipFill>
        <p:spPr>
          <a:xfrm>
            <a:off x="1419140" y="1041177"/>
            <a:ext cx="2027873" cy="1729189"/>
          </a:xfrm>
          <a:prstGeom prst="rect">
            <a:avLst/>
          </a:prstGeom>
        </p:spPr>
      </p:pic>
      <p:sp>
        <p:nvSpPr>
          <p:cNvPr id="4" name="Text 1"/>
          <p:cNvSpPr/>
          <p:nvPr/>
        </p:nvSpPr>
        <p:spPr>
          <a:xfrm>
            <a:off x="658211" y="3099728"/>
            <a:ext cx="2027873" cy="182285"/>
          </a:xfrm>
          <a:prstGeom prst="rect">
            <a:avLst/>
          </a:prstGeom>
          <a:noFill/>
          <a:ln/>
        </p:spPr>
        <p:txBody>
          <a:bodyPr wrap="none" lIns="0" tIns="0" rIns="0" bIns="0" rtlCol="0" anchor="t"/>
          <a:lstStyle/>
          <a:p>
            <a:pPr marL="0" indent="0" algn="l">
              <a:lnSpc>
                <a:spcPts val="14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Authentication &amp; Registration</a:t>
            </a:r>
            <a:endParaRPr lang="en-US" sz="2000" dirty="0"/>
          </a:p>
        </p:txBody>
      </p:sp>
      <p:sp>
        <p:nvSpPr>
          <p:cNvPr id="5" name="Text 2"/>
          <p:cNvSpPr/>
          <p:nvPr/>
        </p:nvSpPr>
        <p:spPr>
          <a:xfrm>
            <a:off x="842163" y="3351902"/>
            <a:ext cx="3296960"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Secure login with JWT authentication.</a:t>
            </a:r>
            <a:endParaRPr lang="en-US" sz="1400" dirty="0"/>
          </a:p>
        </p:txBody>
      </p:sp>
      <p:sp>
        <p:nvSpPr>
          <p:cNvPr id="6" name="Text 3"/>
          <p:cNvSpPr/>
          <p:nvPr/>
        </p:nvSpPr>
        <p:spPr>
          <a:xfrm>
            <a:off x="842163" y="3611375"/>
            <a:ext cx="3296960"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Role-based access for all users.</a:t>
            </a:r>
            <a:endParaRPr lang="en-US" sz="1400" dirty="0"/>
          </a:p>
        </p:txBody>
      </p:sp>
      <p:pic>
        <p:nvPicPr>
          <p:cNvPr id="7" name="Image 1" descr="preencoded.png"/>
          <p:cNvPicPr>
            <a:picLocks noChangeAspect="1"/>
          </p:cNvPicPr>
          <p:nvPr/>
        </p:nvPicPr>
        <p:blipFill>
          <a:blip r:embed="rId4"/>
          <a:stretch>
            <a:fillRect/>
          </a:stretch>
        </p:blipFill>
        <p:spPr>
          <a:xfrm>
            <a:off x="5811950" y="1140655"/>
            <a:ext cx="2038280" cy="1629712"/>
          </a:xfrm>
          <a:prstGeom prst="rect">
            <a:avLst/>
          </a:prstGeom>
        </p:spPr>
      </p:pic>
      <p:sp>
        <p:nvSpPr>
          <p:cNvPr id="8" name="Text 4"/>
          <p:cNvSpPr/>
          <p:nvPr/>
        </p:nvSpPr>
        <p:spPr>
          <a:xfrm>
            <a:off x="5811950" y="3111147"/>
            <a:ext cx="1458397" cy="182285"/>
          </a:xfrm>
          <a:prstGeom prst="rect">
            <a:avLst/>
          </a:prstGeom>
          <a:noFill/>
          <a:ln/>
        </p:spPr>
        <p:txBody>
          <a:bodyPr wrap="none" lIns="0" tIns="0" rIns="0" bIns="0" rtlCol="0" anchor="t"/>
          <a:lstStyle/>
          <a:p>
            <a:pPr marL="0" indent="0" algn="l">
              <a:lnSpc>
                <a:spcPts val="14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Employee Portal</a:t>
            </a:r>
            <a:endParaRPr lang="en-US" sz="2000" dirty="0"/>
          </a:p>
        </p:txBody>
      </p:sp>
      <p:sp>
        <p:nvSpPr>
          <p:cNvPr id="9" name="Text 5"/>
          <p:cNvSpPr/>
          <p:nvPr/>
        </p:nvSpPr>
        <p:spPr>
          <a:xfrm>
            <a:off x="5130188" y="3327337"/>
            <a:ext cx="3297079"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Submit and track claims.</a:t>
            </a:r>
            <a:endParaRPr lang="en-US" sz="1400" dirty="0"/>
          </a:p>
        </p:txBody>
      </p:sp>
      <p:sp>
        <p:nvSpPr>
          <p:cNvPr id="10" name="Text 6"/>
          <p:cNvSpPr/>
          <p:nvPr/>
        </p:nvSpPr>
        <p:spPr>
          <a:xfrm>
            <a:off x="5130188" y="3581317"/>
            <a:ext cx="3297079"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View policy details and benefits.</a:t>
            </a:r>
            <a:endParaRPr lang="en-US" sz="1400" dirty="0"/>
          </a:p>
        </p:txBody>
      </p:sp>
      <p:sp>
        <p:nvSpPr>
          <p:cNvPr id="11" name="Text 7"/>
          <p:cNvSpPr/>
          <p:nvPr/>
        </p:nvSpPr>
        <p:spPr>
          <a:xfrm>
            <a:off x="5130188" y="3835297"/>
            <a:ext cx="3297079"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Direct queries to Agents via chat or chatbot.</a:t>
            </a:r>
            <a:endParaRPr lang="en-US" sz="1400" dirty="0"/>
          </a:p>
        </p:txBody>
      </p:sp>
      <p:pic>
        <p:nvPicPr>
          <p:cNvPr id="12" name="Image 2" descr="preencoded.png"/>
          <p:cNvPicPr>
            <a:picLocks noChangeAspect="1"/>
          </p:cNvPicPr>
          <p:nvPr/>
        </p:nvPicPr>
        <p:blipFill>
          <a:blip r:embed="rId5"/>
          <a:stretch>
            <a:fillRect/>
          </a:stretch>
        </p:blipFill>
        <p:spPr>
          <a:xfrm>
            <a:off x="10192511" y="1140655"/>
            <a:ext cx="1940016" cy="1629712"/>
          </a:xfrm>
          <a:prstGeom prst="rect">
            <a:avLst/>
          </a:prstGeom>
        </p:spPr>
      </p:pic>
      <p:sp>
        <p:nvSpPr>
          <p:cNvPr id="13" name="Text 8"/>
          <p:cNvSpPr/>
          <p:nvPr/>
        </p:nvSpPr>
        <p:spPr>
          <a:xfrm>
            <a:off x="10062839" y="3118773"/>
            <a:ext cx="1458397" cy="182285"/>
          </a:xfrm>
          <a:prstGeom prst="rect">
            <a:avLst/>
          </a:prstGeom>
          <a:noFill/>
          <a:ln/>
        </p:spPr>
        <p:txBody>
          <a:bodyPr wrap="none" lIns="0" tIns="0" rIns="0" bIns="0" rtlCol="0" anchor="t"/>
          <a:lstStyle/>
          <a:p>
            <a:pPr marL="0" indent="0" algn="l">
              <a:lnSpc>
                <a:spcPts val="14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Agent Management</a:t>
            </a:r>
            <a:endParaRPr lang="en-US" sz="2000" dirty="0"/>
          </a:p>
        </p:txBody>
      </p:sp>
      <p:sp>
        <p:nvSpPr>
          <p:cNvPr id="14" name="Text 9"/>
          <p:cNvSpPr/>
          <p:nvPr/>
        </p:nvSpPr>
        <p:spPr>
          <a:xfrm>
            <a:off x="9353095" y="3329255"/>
            <a:ext cx="3296960"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Agents register and update availability.</a:t>
            </a:r>
            <a:endParaRPr lang="en-US" sz="1400" dirty="0"/>
          </a:p>
        </p:txBody>
      </p:sp>
      <p:sp>
        <p:nvSpPr>
          <p:cNvPr id="15" name="Text 10"/>
          <p:cNvSpPr/>
          <p:nvPr/>
        </p:nvSpPr>
        <p:spPr>
          <a:xfrm>
            <a:off x="9353095" y="3588146"/>
            <a:ext cx="3296960"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Efficiently handle employee inquiries.</a:t>
            </a:r>
            <a:endParaRPr lang="en-US" sz="1400" dirty="0"/>
          </a:p>
        </p:txBody>
      </p:sp>
      <p:pic>
        <p:nvPicPr>
          <p:cNvPr id="16" name="Image 3" descr="preencoded.png"/>
          <p:cNvPicPr>
            <a:picLocks noChangeAspect="1"/>
          </p:cNvPicPr>
          <p:nvPr/>
        </p:nvPicPr>
        <p:blipFill>
          <a:blip r:embed="rId6"/>
          <a:stretch>
            <a:fillRect/>
          </a:stretch>
        </p:blipFill>
        <p:spPr>
          <a:xfrm>
            <a:off x="10266734" y="4155336"/>
            <a:ext cx="1865793" cy="1927774"/>
          </a:xfrm>
          <a:prstGeom prst="rect">
            <a:avLst/>
          </a:prstGeom>
        </p:spPr>
      </p:pic>
      <p:sp>
        <p:nvSpPr>
          <p:cNvPr id="17" name="Text 11"/>
          <p:cNvSpPr/>
          <p:nvPr/>
        </p:nvSpPr>
        <p:spPr>
          <a:xfrm>
            <a:off x="10396214" y="6463610"/>
            <a:ext cx="1458397" cy="182285"/>
          </a:xfrm>
          <a:prstGeom prst="rect">
            <a:avLst/>
          </a:prstGeom>
          <a:noFill/>
          <a:ln/>
        </p:spPr>
        <p:txBody>
          <a:bodyPr wrap="none" lIns="0" tIns="0" rIns="0" bIns="0" rtlCol="0" anchor="t"/>
          <a:lstStyle/>
          <a:p>
            <a:pPr marL="0" indent="0" algn="l">
              <a:lnSpc>
                <a:spcPts val="14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HR Dashboard</a:t>
            </a:r>
            <a:endParaRPr lang="en-US" sz="2000" dirty="0"/>
          </a:p>
        </p:txBody>
      </p:sp>
      <p:sp>
        <p:nvSpPr>
          <p:cNvPr id="18" name="Text 12"/>
          <p:cNvSpPr/>
          <p:nvPr/>
        </p:nvSpPr>
        <p:spPr>
          <a:xfrm>
            <a:off x="9615474" y="6768473"/>
            <a:ext cx="3297079"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Manage employee queries and insurance data.</a:t>
            </a:r>
            <a:endParaRPr lang="en-US" sz="1400" dirty="0"/>
          </a:p>
        </p:txBody>
      </p:sp>
      <p:sp>
        <p:nvSpPr>
          <p:cNvPr id="19" name="Text 13"/>
          <p:cNvSpPr/>
          <p:nvPr/>
        </p:nvSpPr>
        <p:spPr>
          <a:xfrm>
            <a:off x="9615473" y="7071621"/>
            <a:ext cx="3297079"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Approve/reject claims with fraud alert integration.</a:t>
            </a:r>
            <a:endParaRPr lang="en-US" sz="1400" dirty="0"/>
          </a:p>
        </p:txBody>
      </p:sp>
      <p:sp>
        <p:nvSpPr>
          <p:cNvPr id="20" name="Text 14"/>
          <p:cNvSpPr/>
          <p:nvPr/>
        </p:nvSpPr>
        <p:spPr>
          <a:xfrm>
            <a:off x="9615474" y="7385627"/>
            <a:ext cx="3297079"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Generate scheduled and on-demand reports.</a:t>
            </a:r>
            <a:endParaRPr lang="en-US" sz="1400" dirty="0"/>
          </a:p>
        </p:txBody>
      </p:sp>
      <p:pic>
        <p:nvPicPr>
          <p:cNvPr id="21" name="Image 4" descr="preencoded.png"/>
          <p:cNvPicPr>
            <a:picLocks noChangeAspect="1"/>
          </p:cNvPicPr>
          <p:nvPr/>
        </p:nvPicPr>
        <p:blipFill>
          <a:blip r:embed="rId7"/>
          <a:stretch>
            <a:fillRect/>
          </a:stretch>
        </p:blipFill>
        <p:spPr>
          <a:xfrm>
            <a:off x="1444432" y="4182602"/>
            <a:ext cx="2143006" cy="1844397"/>
          </a:xfrm>
          <a:prstGeom prst="rect">
            <a:avLst/>
          </a:prstGeom>
        </p:spPr>
      </p:pic>
      <p:sp>
        <p:nvSpPr>
          <p:cNvPr id="22" name="Text 15"/>
          <p:cNvSpPr/>
          <p:nvPr/>
        </p:nvSpPr>
        <p:spPr>
          <a:xfrm>
            <a:off x="1322664" y="6478924"/>
            <a:ext cx="1458397" cy="182285"/>
          </a:xfrm>
          <a:prstGeom prst="rect">
            <a:avLst/>
          </a:prstGeom>
          <a:noFill/>
          <a:ln/>
        </p:spPr>
        <p:txBody>
          <a:bodyPr wrap="none" lIns="0" tIns="0" rIns="0" bIns="0" rtlCol="0" anchor="t"/>
          <a:lstStyle/>
          <a:p>
            <a:pPr marL="0" indent="0" algn="l">
              <a:lnSpc>
                <a:spcPts val="14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Admin Dashboard</a:t>
            </a:r>
            <a:endParaRPr lang="en-US" sz="2000" dirty="0"/>
          </a:p>
        </p:txBody>
      </p:sp>
      <p:sp>
        <p:nvSpPr>
          <p:cNvPr id="23" name="Text 16"/>
          <p:cNvSpPr/>
          <p:nvPr/>
        </p:nvSpPr>
        <p:spPr>
          <a:xfrm>
            <a:off x="891792" y="6738397"/>
            <a:ext cx="3296960"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Full control over user roles and permissions.</a:t>
            </a:r>
            <a:endParaRPr lang="en-US" sz="1400" dirty="0"/>
          </a:p>
        </p:txBody>
      </p:sp>
      <p:sp>
        <p:nvSpPr>
          <p:cNvPr id="24" name="Text 17"/>
          <p:cNvSpPr/>
          <p:nvPr/>
        </p:nvSpPr>
        <p:spPr>
          <a:xfrm>
            <a:off x="891792" y="7001732"/>
            <a:ext cx="3296960"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Configure tax rules and system settings.</a:t>
            </a:r>
            <a:endParaRPr lang="en-US" sz="1400" dirty="0"/>
          </a:p>
        </p:txBody>
      </p:sp>
      <p:sp>
        <p:nvSpPr>
          <p:cNvPr id="25" name="Text 18"/>
          <p:cNvSpPr/>
          <p:nvPr/>
        </p:nvSpPr>
        <p:spPr>
          <a:xfrm>
            <a:off x="891792" y="7258311"/>
            <a:ext cx="3296960"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Monitor fraud alerts and overall system health.</a:t>
            </a:r>
            <a:endParaRPr lang="en-US" sz="1400" dirty="0"/>
          </a:p>
        </p:txBody>
      </p:sp>
      <p:pic>
        <p:nvPicPr>
          <p:cNvPr id="26" name="Image 5" descr="preencoded.png"/>
          <p:cNvPicPr>
            <a:picLocks noChangeAspect="1"/>
          </p:cNvPicPr>
          <p:nvPr/>
        </p:nvPicPr>
        <p:blipFill>
          <a:blip r:embed="rId8"/>
          <a:stretch>
            <a:fillRect/>
          </a:stretch>
        </p:blipFill>
        <p:spPr>
          <a:xfrm>
            <a:off x="5759997" y="4351852"/>
            <a:ext cx="2037460" cy="1682314"/>
          </a:xfrm>
          <a:prstGeom prst="rect">
            <a:avLst/>
          </a:prstGeom>
        </p:spPr>
      </p:pic>
      <p:sp>
        <p:nvSpPr>
          <p:cNvPr id="27" name="Text 19"/>
          <p:cNvSpPr/>
          <p:nvPr/>
        </p:nvSpPr>
        <p:spPr>
          <a:xfrm>
            <a:off x="6087965" y="6444629"/>
            <a:ext cx="1458397" cy="182285"/>
          </a:xfrm>
          <a:prstGeom prst="rect">
            <a:avLst/>
          </a:prstGeom>
          <a:noFill/>
          <a:ln/>
        </p:spPr>
        <p:txBody>
          <a:bodyPr wrap="none" lIns="0" tIns="0" rIns="0" bIns="0" rtlCol="0" anchor="t"/>
          <a:lstStyle/>
          <a:p>
            <a:pPr marL="0" indent="0" algn="l">
              <a:lnSpc>
                <a:spcPts val="14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Automation</a:t>
            </a:r>
            <a:endParaRPr lang="en-US" sz="2000" dirty="0"/>
          </a:p>
        </p:txBody>
      </p:sp>
      <p:sp>
        <p:nvSpPr>
          <p:cNvPr id="28" name="Text 20"/>
          <p:cNvSpPr/>
          <p:nvPr/>
        </p:nvSpPr>
        <p:spPr>
          <a:xfrm>
            <a:off x="5168626" y="6715565"/>
            <a:ext cx="3297079" cy="373380"/>
          </a:xfrm>
          <a:prstGeom prst="rect">
            <a:avLst/>
          </a:prstGeom>
          <a:noFill/>
          <a:ln/>
        </p:spPr>
        <p:txBody>
          <a:bodyPr wrap="squar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Auto-reminders for policy renewals and claim eligibility checks.</a:t>
            </a:r>
            <a:endParaRPr lang="en-US" sz="1400" dirty="0"/>
          </a:p>
        </p:txBody>
      </p:sp>
      <p:sp>
        <p:nvSpPr>
          <p:cNvPr id="29" name="Text 21"/>
          <p:cNvSpPr/>
          <p:nvPr/>
        </p:nvSpPr>
        <p:spPr>
          <a:xfrm>
            <a:off x="5168625" y="7180682"/>
            <a:ext cx="3297079"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Configurable automation rules for notifications.</a:t>
            </a:r>
            <a:endParaRPr lang="en-US" sz="1400" dirty="0"/>
          </a:p>
        </p:txBody>
      </p:sp>
      <p:sp>
        <p:nvSpPr>
          <p:cNvPr id="30" name="Text 22"/>
          <p:cNvSpPr/>
          <p:nvPr/>
        </p:nvSpPr>
        <p:spPr>
          <a:xfrm>
            <a:off x="5177572" y="7459109"/>
            <a:ext cx="3297079" cy="186690"/>
          </a:xfrm>
          <a:prstGeom prst="rect">
            <a:avLst/>
          </a:prstGeom>
          <a:noFill/>
          <a:ln/>
        </p:spPr>
        <p:txBody>
          <a:bodyPr wrap="none" lIns="0" tIns="0" rIns="0" bIns="0" rtlCol="0" anchor="t"/>
          <a:lstStyle/>
          <a:p>
            <a:pPr marL="342900" indent="-342900" algn="l">
              <a:lnSpc>
                <a:spcPts val="1450"/>
              </a:lnSpc>
              <a:buSzPct val="100000"/>
              <a:buChar char="•"/>
            </a:pPr>
            <a:r>
              <a:rPr lang="en-US" sz="1400" dirty="0">
                <a:solidFill>
                  <a:srgbClr val="39393C"/>
                </a:solidFill>
                <a:latin typeface="Open Sans" pitchFamily="34" charset="0"/>
                <a:ea typeface="Open Sans" pitchFamily="34" charset="-122"/>
                <a:cs typeface="Open Sans" pitchFamily="34" charset="-120"/>
              </a:rPr>
              <a:t>Automated report generation and distribution.</a:t>
            </a:r>
            <a:endParaRPr lang="en-US" sz="1400" dirty="0"/>
          </a:p>
        </p:txBody>
      </p:sp>
      <p:sp>
        <p:nvSpPr>
          <p:cNvPr id="31" name="Rectangle 30">
            <a:extLst>
              <a:ext uri="{FF2B5EF4-FFF2-40B4-BE49-F238E27FC236}">
                <a16:creationId xmlns:a16="http://schemas.microsoft.com/office/drawing/2014/main" id="{7D37F459-B705-A0D3-ED01-E13666B84836}"/>
              </a:ext>
            </a:extLst>
          </p:cNvPr>
          <p:cNvSpPr/>
          <p:nvPr/>
        </p:nvSpPr>
        <p:spPr>
          <a:xfrm>
            <a:off x="12901961" y="7688775"/>
            <a:ext cx="1728439" cy="390293"/>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2219" y="602456"/>
            <a:ext cx="4931212" cy="355402"/>
          </a:xfrm>
          <a:prstGeom prst="rect">
            <a:avLst/>
          </a:prstGeom>
          <a:noFill/>
          <a:ln/>
        </p:spPr>
        <p:txBody>
          <a:bodyPr wrap="none" lIns="0" tIns="0" rIns="0" bIns="0" rtlCol="0" anchor="t"/>
          <a:lstStyle/>
          <a:p>
            <a:pPr marL="0" indent="0" algn="l">
              <a:lnSpc>
                <a:spcPts val="2750"/>
              </a:lnSpc>
              <a:buNone/>
            </a:pPr>
            <a:r>
              <a:rPr lang="en-US" sz="3600" b="1" dirty="0">
                <a:solidFill>
                  <a:srgbClr val="101014"/>
                </a:solidFill>
                <a:latin typeface="Playfair Display Bold" pitchFamily="34" charset="0"/>
                <a:ea typeface="Playfair Display Bold" pitchFamily="34" charset="-122"/>
                <a:cs typeface="Playfair Display Bold" pitchFamily="34" charset="-120"/>
              </a:rPr>
              <a:t>InsurAI Modules: A Holistic Approach</a:t>
            </a:r>
            <a:endParaRPr lang="en-US" sz="3600" dirty="0"/>
          </a:p>
        </p:txBody>
      </p:sp>
      <p:sp>
        <p:nvSpPr>
          <p:cNvPr id="3" name="Shape 1"/>
          <p:cNvSpPr/>
          <p:nvPr/>
        </p:nvSpPr>
        <p:spPr>
          <a:xfrm>
            <a:off x="612219" y="1242060"/>
            <a:ext cx="6631900" cy="1941314"/>
          </a:xfrm>
          <a:prstGeom prst="roundRect">
            <a:avLst>
              <a:gd name="adj" fmla="val 1098"/>
            </a:avLst>
          </a:prstGeom>
          <a:solidFill>
            <a:srgbClr val="E0E0EC"/>
          </a:solidFill>
          <a:ln/>
        </p:spPr>
      </p:sp>
      <p:sp>
        <p:nvSpPr>
          <p:cNvPr id="4" name="Shape 2"/>
          <p:cNvSpPr/>
          <p:nvPr/>
        </p:nvSpPr>
        <p:spPr>
          <a:xfrm>
            <a:off x="754261" y="1384102"/>
            <a:ext cx="426363" cy="426363"/>
          </a:xfrm>
          <a:prstGeom prst="roundRect">
            <a:avLst>
              <a:gd name="adj" fmla="val 21444369"/>
            </a:avLst>
          </a:prstGeom>
          <a:solidFill>
            <a:srgbClr val="101014"/>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538" y="1501259"/>
            <a:ext cx="191810" cy="191810"/>
          </a:xfrm>
          <a:prstGeom prst="rect">
            <a:avLst/>
          </a:prstGeom>
        </p:spPr>
      </p:pic>
      <p:sp>
        <p:nvSpPr>
          <p:cNvPr id="6" name="Text 3"/>
          <p:cNvSpPr/>
          <p:nvPr/>
        </p:nvSpPr>
        <p:spPr>
          <a:xfrm>
            <a:off x="754261" y="1952506"/>
            <a:ext cx="1776651" cy="222052"/>
          </a:xfrm>
          <a:prstGeom prst="rect">
            <a:avLst/>
          </a:prstGeom>
          <a:noFill/>
          <a:ln/>
        </p:spPr>
        <p:txBody>
          <a:bodyPr wrap="none" lIns="0" tIns="0" rIns="0" bIns="0" rtlCol="0" anchor="t"/>
          <a:lstStyle/>
          <a:p>
            <a:pPr marL="0" indent="0" algn="l">
              <a:lnSpc>
                <a:spcPts val="17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Login &amp; Registration</a:t>
            </a:r>
            <a:endParaRPr lang="en-US" sz="2000" dirty="0"/>
          </a:p>
        </p:txBody>
      </p:sp>
      <p:sp>
        <p:nvSpPr>
          <p:cNvPr id="7" name="Text 4"/>
          <p:cNvSpPr/>
          <p:nvPr/>
        </p:nvSpPr>
        <p:spPr>
          <a:xfrm>
            <a:off x="754261" y="2259806"/>
            <a:ext cx="6347817"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Secure JWT authentication.</a:t>
            </a:r>
            <a:endParaRPr lang="en-US" sz="1600" dirty="0"/>
          </a:p>
        </p:txBody>
      </p:sp>
      <p:sp>
        <p:nvSpPr>
          <p:cNvPr id="8" name="Text 5"/>
          <p:cNvSpPr/>
          <p:nvPr/>
        </p:nvSpPr>
        <p:spPr>
          <a:xfrm>
            <a:off x="754261" y="2536865"/>
            <a:ext cx="6347817"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Role-based access control.</a:t>
            </a:r>
            <a:endParaRPr lang="en-US" sz="1600" dirty="0"/>
          </a:p>
        </p:txBody>
      </p:sp>
      <p:sp>
        <p:nvSpPr>
          <p:cNvPr id="9" name="Text 6"/>
          <p:cNvSpPr/>
          <p:nvPr/>
        </p:nvSpPr>
        <p:spPr>
          <a:xfrm>
            <a:off x="754261" y="2813923"/>
            <a:ext cx="6347817"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Employee self-registration.</a:t>
            </a:r>
            <a:endParaRPr lang="en-US" sz="1600" dirty="0"/>
          </a:p>
        </p:txBody>
      </p:sp>
      <p:sp>
        <p:nvSpPr>
          <p:cNvPr id="10" name="Shape 7"/>
          <p:cNvSpPr/>
          <p:nvPr/>
        </p:nvSpPr>
        <p:spPr>
          <a:xfrm>
            <a:off x="7386161" y="1242060"/>
            <a:ext cx="6632019" cy="1941314"/>
          </a:xfrm>
          <a:prstGeom prst="roundRect">
            <a:avLst>
              <a:gd name="adj" fmla="val 1098"/>
            </a:avLst>
          </a:prstGeom>
          <a:solidFill>
            <a:srgbClr val="E0E0EC"/>
          </a:solidFill>
          <a:ln/>
        </p:spPr>
      </p:sp>
      <p:sp>
        <p:nvSpPr>
          <p:cNvPr id="11" name="Shape 8"/>
          <p:cNvSpPr/>
          <p:nvPr/>
        </p:nvSpPr>
        <p:spPr>
          <a:xfrm>
            <a:off x="7528203" y="1384102"/>
            <a:ext cx="426363" cy="426363"/>
          </a:xfrm>
          <a:prstGeom prst="roundRect">
            <a:avLst>
              <a:gd name="adj" fmla="val 21444369"/>
            </a:avLst>
          </a:prstGeom>
          <a:solidFill>
            <a:srgbClr val="101014"/>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45479" y="1501259"/>
            <a:ext cx="191810" cy="191810"/>
          </a:xfrm>
          <a:prstGeom prst="rect">
            <a:avLst/>
          </a:prstGeom>
        </p:spPr>
      </p:pic>
      <p:sp>
        <p:nvSpPr>
          <p:cNvPr id="13" name="Text 9"/>
          <p:cNvSpPr/>
          <p:nvPr/>
        </p:nvSpPr>
        <p:spPr>
          <a:xfrm>
            <a:off x="7528203" y="1952506"/>
            <a:ext cx="1776651" cy="222052"/>
          </a:xfrm>
          <a:prstGeom prst="rect">
            <a:avLst/>
          </a:prstGeom>
          <a:noFill/>
          <a:ln/>
        </p:spPr>
        <p:txBody>
          <a:bodyPr wrap="none" lIns="0" tIns="0" rIns="0" bIns="0" rtlCol="0" anchor="t"/>
          <a:lstStyle/>
          <a:p>
            <a:pPr marL="0" indent="0" algn="l">
              <a:lnSpc>
                <a:spcPts val="17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Policy Management</a:t>
            </a:r>
            <a:endParaRPr lang="en-US" sz="2000" dirty="0"/>
          </a:p>
        </p:txBody>
      </p:sp>
      <p:sp>
        <p:nvSpPr>
          <p:cNvPr id="14" name="Text 10"/>
          <p:cNvSpPr/>
          <p:nvPr/>
        </p:nvSpPr>
        <p:spPr>
          <a:xfrm>
            <a:off x="7528203" y="2259806"/>
            <a:ext cx="6347936"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Add, update, and view company policies.</a:t>
            </a:r>
            <a:endParaRPr lang="en-US" sz="1600" dirty="0"/>
          </a:p>
        </p:txBody>
      </p:sp>
      <p:sp>
        <p:nvSpPr>
          <p:cNvPr id="15" name="Text 11"/>
          <p:cNvSpPr/>
          <p:nvPr/>
        </p:nvSpPr>
        <p:spPr>
          <a:xfrm>
            <a:off x="7528203" y="2536865"/>
            <a:ext cx="6347936"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Employee access to policy details and PDFs.</a:t>
            </a:r>
            <a:endParaRPr lang="en-US" sz="1600" dirty="0"/>
          </a:p>
        </p:txBody>
      </p:sp>
      <p:sp>
        <p:nvSpPr>
          <p:cNvPr id="16" name="Shape 12"/>
          <p:cNvSpPr/>
          <p:nvPr/>
        </p:nvSpPr>
        <p:spPr>
          <a:xfrm>
            <a:off x="612219" y="3325416"/>
            <a:ext cx="6631900" cy="2218373"/>
          </a:xfrm>
          <a:prstGeom prst="roundRect">
            <a:avLst>
              <a:gd name="adj" fmla="val 961"/>
            </a:avLst>
          </a:prstGeom>
          <a:solidFill>
            <a:srgbClr val="E0E0EC"/>
          </a:solidFill>
          <a:ln/>
        </p:spPr>
      </p:sp>
      <p:sp>
        <p:nvSpPr>
          <p:cNvPr id="17" name="Shape 13"/>
          <p:cNvSpPr/>
          <p:nvPr/>
        </p:nvSpPr>
        <p:spPr>
          <a:xfrm>
            <a:off x="754261" y="3467457"/>
            <a:ext cx="426363" cy="426363"/>
          </a:xfrm>
          <a:prstGeom prst="roundRect">
            <a:avLst>
              <a:gd name="adj" fmla="val 21444369"/>
            </a:avLst>
          </a:prstGeom>
          <a:solidFill>
            <a:srgbClr val="101014"/>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538" y="3584615"/>
            <a:ext cx="191810" cy="191810"/>
          </a:xfrm>
          <a:prstGeom prst="rect">
            <a:avLst/>
          </a:prstGeom>
        </p:spPr>
      </p:pic>
      <p:sp>
        <p:nvSpPr>
          <p:cNvPr id="19" name="Text 14"/>
          <p:cNvSpPr/>
          <p:nvPr/>
        </p:nvSpPr>
        <p:spPr>
          <a:xfrm>
            <a:off x="754261" y="4035862"/>
            <a:ext cx="1776651" cy="222052"/>
          </a:xfrm>
          <a:prstGeom prst="rect">
            <a:avLst/>
          </a:prstGeom>
          <a:noFill/>
          <a:ln/>
        </p:spPr>
        <p:txBody>
          <a:bodyPr wrap="none" lIns="0" tIns="0" rIns="0" bIns="0" rtlCol="0" anchor="t"/>
          <a:lstStyle/>
          <a:p>
            <a:pPr marL="0" indent="0" algn="l">
              <a:lnSpc>
                <a:spcPts val="17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Claim Management</a:t>
            </a:r>
            <a:endParaRPr lang="en-US" sz="2000" dirty="0"/>
          </a:p>
        </p:txBody>
      </p:sp>
      <p:sp>
        <p:nvSpPr>
          <p:cNvPr id="20" name="Text 15"/>
          <p:cNvSpPr/>
          <p:nvPr/>
        </p:nvSpPr>
        <p:spPr>
          <a:xfrm>
            <a:off x="754261" y="4343162"/>
            <a:ext cx="6347817"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Employee claim submission and document upload.</a:t>
            </a:r>
            <a:endParaRPr lang="en-US" sz="1600" dirty="0"/>
          </a:p>
        </p:txBody>
      </p:sp>
      <p:sp>
        <p:nvSpPr>
          <p:cNvPr id="21" name="Text 16"/>
          <p:cNvSpPr/>
          <p:nvPr/>
        </p:nvSpPr>
        <p:spPr>
          <a:xfrm>
            <a:off x="754261" y="4620220"/>
            <a:ext cx="6347817"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Automated eligibility and fraud checks.</a:t>
            </a:r>
            <a:endParaRPr lang="en-US" sz="1600" dirty="0"/>
          </a:p>
        </p:txBody>
      </p:sp>
      <p:sp>
        <p:nvSpPr>
          <p:cNvPr id="22" name="Text 17"/>
          <p:cNvSpPr/>
          <p:nvPr/>
        </p:nvSpPr>
        <p:spPr>
          <a:xfrm>
            <a:off x="754261" y="4897279"/>
            <a:ext cx="6347817"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HR review and approval/rejection.</a:t>
            </a:r>
            <a:endParaRPr lang="en-US" sz="1600" dirty="0"/>
          </a:p>
        </p:txBody>
      </p:sp>
      <p:sp>
        <p:nvSpPr>
          <p:cNvPr id="23" name="Text 18"/>
          <p:cNvSpPr/>
          <p:nvPr/>
        </p:nvSpPr>
        <p:spPr>
          <a:xfrm>
            <a:off x="754261" y="5174337"/>
            <a:ext cx="6347817"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Real-time status updates.</a:t>
            </a:r>
            <a:endParaRPr lang="en-US" sz="1600" dirty="0"/>
          </a:p>
        </p:txBody>
      </p:sp>
      <p:sp>
        <p:nvSpPr>
          <p:cNvPr id="24" name="Shape 19"/>
          <p:cNvSpPr/>
          <p:nvPr/>
        </p:nvSpPr>
        <p:spPr>
          <a:xfrm>
            <a:off x="7386161" y="3325416"/>
            <a:ext cx="6632019" cy="2218373"/>
          </a:xfrm>
          <a:prstGeom prst="roundRect">
            <a:avLst>
              <a:gd name="adj" fmla="val 961"/>
            </a:avLst>
          </a:prstGeom>
          <a:solidFill>
            <a:srgbClr val="E0E0EC"/>
          </a:solidFill>
          <a:ln/>
        </p:spPr>
      </p:sp>
      <p:sp>
        <p:nvSpPr>
          <p:cNvPr id="25" name="Shape 20"/>
          <p:cNvSpPr/>
          <p:nvPr/>
        </p:nvSpPr>
        <p:spPr>
          <a:xfrm>
            <a:off x="7528203" y="3467457"/>
            <a:ext cx="426363" cy="426363"/>
          </a:xfrm>
          <a:prstGeom prst="roundRect">
            <a:avLst>
              <a:gd name="adj" fmla="val 21444369"/>
            </a:avLst>
          </a:prstGeom>
          <a:solidFill>
            <a:srgbClr val="101014"/>
          </a:solidFill>
          <a:ln/>
        </p:spPr>
      </p:sp>
      <p:pic>
        <p:nvPicPr>
          <p:cNvPr id="2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5479" y="3584615"/>
            <a:ext cx="191810" cy="191810"/>
          </a:xfrm>
          <a:prstGeom prst="rect">
            <a:avLst/>
          </a:prstGeom>
        </p:spPr>
      </p:pic>
      <p:sp>
        <p:nvSpPr>
          <p:cNvPr id="27" name="Text 21"/>
          <p:cNvSpPr/>
          <p:nvPr/>
        </p:nvSpPr>
        <p:spPr>
          <a:xfrm>
            <a:off x="7528203" y="4035862"/>
            <a:ext cx="1776651" cy="222052"/>
          </a:xfrm>
          <a:prstGeom prst="rect">
            <a:avLst/>
          </a:prstGeom>
          <a:noFill/>
          <a:ln/>
        </p:spPr>
        <p:txBody>
          <a:bodyPr wrap="none" lIns="0" tIns="0" rIns="0" bIns="0" rtlCol="0" anchor="t"/>
          <a:lstStyle/>
          <a:p>
            <a:pPr marL="0" indent="0" algn="l">
              <a:lnSpc>
                <a:spcPts val="17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Agent Management</a:t>
            </a:r>
            <a:endParaRPr lang="en-US" sz="2000" dirty="0"/>
          </a:p>
        </p:txBody>
      </p:sp>
      <p:sp>
        <p:nvSpPr>
          <p:cNvPr id="28" name="Text 22"/>
          <p:cNvSpPr/>
          <p:nvPr/>
        </p:nvSpPr>
        <p:spPr>
          <a:xfrm>
            <a:off x="7528203" y="4343162"/>
            <a:ext cx="6347936"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Track agent availability.</a:t>
            </a:r>
            <a:endParaRPr lang="en-US" sz="1600" dirty="0"/>
          </a:p>
        </p:txBody>
      </p:sp>
      <p:sp>
        <p:nvSpPr>
          <p:cNvPr id="29" name="Text 23"/>
          <p:cNvSpPr/>
          <p:nvPr/>
        </p:nvSpPr>
        <p:spPr>
          <a:xfrm>
            <a:off x="7528203" y="4620220"/>
            <a:ext cx="6347936"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Manage employee queries and interactions.</a:t>
            </a:r>
            <a:endParaRPr lang="en-US" sz="1600" dirty="0"/>
          </a:p>
        </p:txBody>
      </p:sp>
      <p:sp>
        <p:nvSpPr>
          <p:cNvPr id="30" name="Shape 24"/>
          <p:cNvSpPr/>
          <p:nvPr/>
        </p:nvSpPr>
        <p:spPr>
          <a:xfrm>
            <a:off x="612219" y="5685830"/>
            <a:ext cx="6631900" cy="1941314"/>
          </a:xfrm>
          <a:prstGeom prst="roundRect">
            <a:avLst>
              <a:gd name="adj" fmla="val 1098"/>
            </a:avLst>
          </a:prstGeom>
          <a:solidFill>
            <a:srgbClr val="E0E0EC"/>
          </a:solidFill>
          <a:ln/>
        </p:spPr>
      </p:sp>
      <p:sp>
        <p:nvSpPr>
          <p:cNvPr id="31" name="Shape 25"/>
          <p:cNvSpPr/>
          <p:nvPr/>
        </p:nvSpPr>
        <p:spPr>
          <a:xfrm>
            <a:off x="754261" y="5827871"/>
            <a:ext cx="426363" cy="426363"/>
          </a:xfrm>
          <a:prstGeom prst="roundRect">
            <a:avLst>
              <a:gd name="adj" fmla="val 21444369"/>
            </a:avLst>
          </a:prstGeom>
          <a:solidFill>
            <a:srgbClr val="101014"/>
          </a:solidFill>
          <a:ln/>
        </p:spPr>
      </p:sp>
      <p:pic>
        <p:nvPicPr>
          <p:cNvPr id="32"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1538" y="5945029"/>
            <a:ext cx="191810" cy="191810"/>
          </a:xfrm>
          <a:prstGeom prst="rect">
            <a:avLst/>
          </a:prstGeom>
        </p:spPr>
      </p:pic>
      <p:sp>
        <p:nvSpPr>
          <p:cNvPr id="33" name="Text 26"/>
          <p:cNvSpPr/>
          <p:nvPr/>
        </p:nvSpPr>
        <p:spPr>
          <a:xfrm>
            <a:off x="754261" y="6396276"/>
            <a:ext cx="1776651" cy="222052"/>
          </a:xfrm>
          <a:prstGeom prst="rect">
            <a:avLst/>
          </a:prstGeom>
          <a:noFill/>
          <a:ln/>
        </p:spPr>
        <p:txBody>
          <a:bodyPr wrap="none" lIns="0" tIns="0" rIns="0" bIns="0" rtlCol="0" anchor="t"/>
          <a:lstStyle/>
          <a:p>
            <a:pPr marL="0" indent="0" algn="l">
              <a:lnSpc>
                <a:spcPts val="17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Admin Dashboard</a:t>
            </a:r>
            <a:endParaRPr lang="en-US" sz="2000" dirty="0"/>
          </a:p>
        </p:txBody>
      </p:sp>
      <p:sp>
        <p:nvSpPr>
          <p:cNvPr id="34" name="Text 27"/>
          <p:cNvSpPr/>
          <p:nvPr/>
        </p:nvSpPr>
        <p:spPr>
          <a:xfrm>
            <a:off x="754261" y="6703576"/>
            <a:ext cx="6347817"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Comprehensive user role and permission management.</a:t>
            </a:r>
            <a:endParaRPr lang="en-US" sz="1600" dirty="0"/>
          </a:p>
        </p:txBody>
      </p:sp>
      <p:sp>
        <p:nvSpPr>
          <p:cNvPr id="35" name="Text 28"/>
          <p:cNvSpPr/>
          <p:nvPr/>
        </p:nvSpPr>
        <p:spPr>
          <a:xfrm>
            <a:off x="754261" y="6980634"/>
            <a:ext cx="6347817"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Fraud alert and system health monitoring.</a:t>
            </a:r>
            <a:endParaRPr lang="en-US" sz="1600" dirty="0"/>
          </a:p>
        </p:txBody>
      </p:sp>
      <p:sp>
        <p:nvSpPr>
          <p:cNvPr id="36" name="Text 29"/>
          <p:cNvSpPr/>
          <p:nvPr/>
        </p:nvSpPr>
        <p:spPr>
          <a:xfrm>
            <a:off x="754261" y="7257693"/>
            <a:ext cx="6347817"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Automation rule configuration.</a:t>
            </a:r>
            <a:endParaRPr lang="en-US" sz="1600" dirty="0"/>
          </a:p>
        </p:txBody>
      </p:sp>
      <p:sp>
        <p:nvSpPr>
          <p:cNvPr id="37" name="Shape 30"/>
          <p:cNvSpPr/>
          <p:nvPr/>
        </p:nvSpPr>
        <p:spPr>
          <a:xfrm>
            <a:off x="7386161" y="5685830"/>
            <a:ext cx="6632019" cy="1941314"/>
          </a:xfrm>
          <a:prstGeom prst="roundRect">
            <a:avLst>
              <a:gd name="adj" fmla="val 1098"/>
            </a:avLst>
          </a:prstGeom>
          <a:solidFill>
            <a:srgbClr val="E0E0EC"/>
          </a:solidFill>
          <a:ln/>
        </p:spPr>
      </p:sp>
      <p:sp>
        <p:nvSpPr>
          <p:cNvPr id="38" name="Shape 31"/>
          <p:cNvSpPr/>
          <p:nvPr/>
        </p:nvSpPr>
        <p:spPr>
          <a:xfrm>
            <a:off x="7528203" y="5827871"/>
            <a:ext cx="426363" cy="426363"/>
          </a:xfrm>
          <a:prstGeom prst="roundRect">
            <a:avLst>
              <a:gd name="adj" fmla="val 21444369"/>
            </a:avLst>
          </a:prstGeom>
          <a:solidFill>
            <a:srgbClr val="101014"/>
          </a:solidFill>
          <a:ln/>
        </p:spPr>
      </p:sp>
      <p:pic>
        <p:nvPicPr>
          <p:cNvPr id="3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45479" y="5945029"/>
            <a:ext cx="191810" cy="191810"/>
          </a:xfrm>
          <a:prstGeom prst="rect">
            <a:avLst/>
          </a:prstGeom>
        </p:spPr>
      </p:pic>
      <p:sp>
        <p:nvSpPr>
          <p:cNvPr id="40" name="Text 32"/>
          <p:cNvSpPr/>
          <p:nvPr/>
        </p:nvSpPr>
        <p:spPr>
          <a:xfrm>
            <a:off x="7528203" y="6396276"/>
            <a:ext cx="1776651" cy="222052"/>
          </a:xfrm>
          <a:prstGeom prst="rect">
            <a:avLst/>
          </a:prstGeom>
          <a:noFill/>
          <a:ln/>
        </p:spPr>
        <p:txBody>
          <a:bodyPr wrap="none" lIns="0" tIns="0" rIns="0" bIns="0" rtlCol="0" anchor="t"/>
          <a:lstStyle/>
          <a:p>
            <a:pPr marL="0" indent="0" algn="l">
              <a:lnSpc>
                <a:spcPts val="17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Reports &amp; Analytics</a:t>
            </a:r>
            <a:endParaRPr lang="en-US" sz="2000" dirty="0"/>
          </a:p>
        </p:txBody>
      </p:sp>
      <p:sp>
        <p:nvSpPr>
          <p:cNvPr id="41" name="Text 33"/>
          <p:cNvSpPr/>
          <p:nvPr/>
        </p:nvSpPr>
        <p:spPr>
          <a:xfrm>
            <a:off x="7528203" y="6703576"/>
            <a:ext cx="6347936"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Automated report generation (PDF/Excel).</a:t>
            </a:r>
            <a:endParaRPr lang="en-US" sz="1600" dirty="0"/>
          </a:p>
        </p:txBody>
      </p:sp>
      <p:sp>
        <p:nvSpPr>
          <p:cNvPr id="42" name="Text 34"/>
          <p:cNvSpPr/>
          <p:nvPr/>
        </p:nvSpPr>
        <p:spPr>
          <a:xfrm>
            <a:off x="7528203" y="6980634"/>
            <a:ext cx="6347936"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AI-powered insights and predictive analytics.</a:t>
            </a:r>
            <a:endParaRPr lang="en-US" sz="1600" dirty="0"/>
          </a:p>
        </p:txBody>
      </p:sp>
      <p:sp>
        <p:nvSpPr>
          <p:cNvPr id="43" name="Text 35"/>
          <p:cNvSpPr/>
          <p:nvPr/>
        </p:nvSpPr>
        <p:spPr>
          <a:xfrm>
            <a:off x="7528203" y="7257693"/>
            <a:ext cx="6347936" cy="227409"/>
          </a:xfrm>
          <a:prstGeom prst="rect">
            <a:avLst/>
          </a:prstGeom>
          <a:noFill/>
          <a:ln/>
        </p:spPr>
        <p:txBody>
          <a:bodyPr wrap="none" lIns="0" tIns="0" rIns="0" bIns="0" rtlCol="0" anchor="t"/>
          <a:lstStyle/>
          <a:p>
            <a:pPr marL="342900" indent="-342900" algn="l">
              <a:lnSpc>
                <a:spcPts val="1750"/>
              </a:lnSpc>
              <a:buSzPct val="100000"/>
              <a:buChar char="•"/>
            </a:pPr>
            <a:r>
              <a:rPr lang="en-US" sz="1600" dirty="0">
                <a:solidFill>
                  <a:srgbClr val="39393C"/>
                </a:solidFill>
                <a:latin typeface="Open Sans" pitchFamily="34" charset="0"/>
                <a:ea typeface="Open Sans" pitchFamily="34" charset="-122"/>
                <a:cs typeface="Open Sans" pitchFamily="34" charset="-120"/>
              </a:rPr>
              <a:t>Visual dashboards with real-time metrics.</a:t>
            </a:r>
            <a:endParaRPr lang="en-US" sz="1600" dirty="0"/>
          </a:p>
        </p:txBody>
      </p:sp>
      <p:sp>
        <p:nvSpPr>
          <p:cNvPr id="44" name="Rectangle 43">
            <a:extLst>
              <a:ext uri="{FF2B5EF4-FFF2-40B4-BE49-F238E27FC236}">
                <a16:creationId xmlns:a16="http://schemas.microsoft.com/office/drawing/2014/main" id="{D01B3B85-2852-C693-BBF8-5F879CD136A1}"/>
              </a:ext>
            </a:extLst>
          </p:cNvPr>
          <p:cNvSpPr/>
          <p:nvPr/>
        </p:nvSpPr>
        <p:spPr>
          <a:xfrm>
            <a:off x="12801600" y="7738946"/>
            <a:ext cx="1728439" cy="390293"/>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281</TotalTime>
  <Words>1521</Words>
  <Application>Microsoft Office PowerPoint</Application>
  <PresentationFormat>Custom</PresentationFormat>
  <Paragraphs>204</Paragraphs>
  <Slides>17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Open Sans</vt:lpstr>
      <vt:lpstr>Mongolian Baiti</vt:lpstr>
      <vt:lpstr>Playfair Display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HARA KUSUMA AGRAHARAM</dc:creator>
  <cp:lastModifiedBy>Amrutha Agraharam</cp:lastModifiedBy>
  <cp:revision>17</cp:revision>
  <dcterms:created xsi:type="dcterms:W3CDTF">2025-12-20T08:46:43Z</dcterms:created>
  <dcterms:modified xsi:type="dcterms:W3CDTF">2026-01-08T13:51:39Z</dcterms:modified>
</cp:coreProperties>
</file>